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60" r:id="rId4"/>
    <p:sldId id="279" r:id="rId5"/>
    <p:sldId id="281" r:id="rId6"/>
    <p:sldId id="282" r:id="rId7"/>
    <p:sldId id="257" r:id="rId8"/>
    <p:sldId id="269" r:id="rId9"/>
    <p:sldId id="270" r:id="rId10"/>
    <p:sldId id="268" r:id="rId11"/>
    <p:sldId id="262" r:id="rId12"/>
    <p:sldId id="263" r:id="rId13"/>
    <p:sldId id="264" r:id="rId14"/>
    <p:sldId id="273" r:id="rId15"/>
    <p:sldId id="280" r:id="rId16"/>
    <p:sldId id="276" r:id="rId17"/>
    <p:sldId id="277" r:id="rId18"/>
    <p:sldId id="278" r:id="rId19"/>
    <p:sldId id="275" r:id="rId20"/>
    <p:sldId id="271" r:id="rId21"/>
    <p:sldId id="261" r:id="rId22"/>
    <p:sldId id="274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E7387294-417A-4445-BCDC-E366BE56EDA2}">
          <p14:sldIdLst>
            <p14:sldId id="256"/>
          </p14:sldIdLst>
        </p14:section>
        <p14:section name="목차" id="{4309A0D9-D934-4AA2-B207-C8FEC1C77E1B}">
          <p14:sldIdLst>
            <p14:sldId id="265"/>
          </p14:sldIdLst>
        </p14:section>
        <p14:section name="졸업 연구 개발 배경" id="{F3B8FDBE-5C50-4DA0-A41B-8C5D9ADBA1F9}">
          <p14:sldIdLst>
            <p14:sldId id="260"/>
          </p14:sldIdLst>
        </p14:section>
        <p14:section name="관련 연구 및 사례" id="{EFC57B4E-740A-4F89-88CB-5D5930A1B31F}">
          <p14:sldIdLst>
            <p14:sldId id="279"/>
          </p14:sldIdLst>
        </p14:section>
        <p14:section name="연구 개발 목표 및 효과" id="{7547E0B7-99E0-46E6-B452-31AAB23E2EBF}">
          <p14:sldIdLst>
            <p14:sldId id="281"/>
            <p14:sldId id="282"/>
          </p14:sldIdLst>
        </p14:section>
        <p14:section name="사용자 시나리오" id="{C91CCA70-ABA5-4C72-A4F0-C0FB5B6A94E9}">
          <p14:sldIdLst>
            <p14:sldId id="257"/>
            <p14:sldId id="269"/>
            <p14:sldId id="270"/>
          </p14:sldIdLst>
        </p14:section>
        <p14:section name="." id="{FB9D139F-3420-473D-95E3-B93E4783146E}">
          <p14:sldIdLst>
            <p14:sldId id="268"/>
            <p14:sldId id="262"/>
            <p14:sldId id="263"/>
            <p14:sldId id="264"/>
          </p14:sldIdLst>
        </p14:section>
        <p14:section name="모음" id="{6CA27C6A-598C-43B6-A1AA-D44E053CF61B}">
          <p14:sldIdLst>
            <p14:sldId id="273"/>
          </p14:sldIdLst>
        </p14:section>
        <p14:section name="임시" id="{45D02B37-8317-41A3-BFB7-3F4D70DE7576}">
          <p14:sldIdLst>
            <p14:sldId id="280"/>
            <p14:sldId id="276"/>
            <p14:sldId id="277"/>
            <p14:sldId id="278"/>
          </p14:sldIdLst>
        </p14:section>
        <p14:section name="참고" id="{A03425C1-3078-423B-9BAB-AA497F59086C}">
          <p14:sldIdLst>
            <p14:sldId id="275"/>
            <p14:sldId id="271"/>
            <p14:sldId id="261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E6E6E6"/>
    <a:srgbClr val="92BA3A"/>
    <a:srgbClr val="5E913B"/>
    <a:srgbClr val="4B732F"/>
    <a:srgbClr val="E7E6E6"/>
    <a:srgbClr val="F7F7F7"/>
    <a:srgbClr val="7F7F7F"/>
    <a:srgbClr val="D9D9D9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8" autoAdjust="0"/>
    <p:restoredTop sz="94660"/>
  </p:normalViewPr>
  <p:slideViewPr>
    <p:cSldViewPr snapToGrid="0">
      <p:cViewPr>
        <p:scale>
          <a:sx n="100" d="100"/>
          <a:sy n="100" d="100"/>
        </p:scale>
        <p:origin x="468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60-4205-9AA4-FCE2214F8D72}"/>
              </c:ext>
            </c:extLst>
          </c:dPt>
          <c:dPt>
            <c:idx val="1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60-4205-9AA4-FCE2214F8D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59-4DC9-88F5-521090CAAD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59-4DC9-88F5-521090CAAD81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30.8</c:v>
                </c:pt>
                <c:pt idx="1">
                  <c:v>69.2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60-4205-9AA4-FCE2214F8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92BA3A"/>
            </a:solidFill>
            <a:ln>
              <a:noFill/>
            </a:ln>
          </c:spPr>
          <c:dPt>
            <c:idx val="0"/>
            <c:bubble3D val="0"/>
            <c:spPr>
              <a:solidFill>
                <a:srgbClr val="E7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F5-482F-ABC3-386E82CD4AE9}"/>
              </c:ext>
            </c:extLst>
          </c:dPt>
          <c:dPt>
            <c:idx val="1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F5-482F-ABC3-386E82CD4AE9}"/>
              </c:ext>
            </c:extLst>
          </c:dPt>
          <c:dPt>
            <c:idx val="2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F5-482F-ABC3-386E82CD4AE9}"/>
              </c:ext>
            </c:extLst>
          </c:dPt>
          <c:dPt>
            <c:idx val="3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9F5-482F-ABC3-386E82CD4AE9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F5-482F-ABC3-386E82CD4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0E2F2-134D-47E5-9501-739A309E71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82333-CC7F-47FA-A404-3B16652DC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3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5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6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19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6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16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5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6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5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6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9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4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1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5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2AEC-6DD4-4171-AA44-4013B2903EC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0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D633866-C7F6-437F-B253-41BC18FAF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78" t="2201" r="14677" b="761"/>
          <a:stretch/>
        </p:blipFill>
        <p:spPr bwMode="auto">
          <a:xfrm>
            <a:off x="5334000" y="101600"/>
            <a:ext cx="6858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자유형 34"/>
          <p:cNvSpPr/>
          <p:nvPr/>
        </p:nvSpPr>
        <p:spPr>
          <a:xfrm>
            <a:off x="7618178" y="1938679"/>
            <a:ext cx="4573822" cy="4919320"/>
          </a:xfrm>
          <a:custGeom>
            <a:avLst/>
            <a:gdLst>
              <a:gd name="connsiteX0" fmla="*/ 3501958 w 4573822"/>
              <a:gd name="connsiteY0" fmla="*/ 0 h 4919320"/>
              <a:gd name="connsiteX1" fmla="*/ 4543333 w 4573822"/>
              <a:gd name="connsiteY1" fmla="*/ 157441 h 4919320"/>
              <a:gd name="connsiteX2" fmla="*/ 4573822 w 4573822"/>
              <a:gd name="connsiteY2" fmla="*/ 167758 h 4919320"/>
              <a:gd name="connsiteX3" fmla="*/ 4573822 w 4573822"/>
              <a:gd name="connsiteY3" fmla="*/ 4919320 h 4919320"/>
              <a:gd name="connsiteX4" fmla="*/ 301331 w 4573822"/>
              <a:gd name="connsiteY4" fmla="*/ 4919320 h 4919320"/>
              <a:gd name="connsiteX5" fmla="*/ 275202 w 4573822"/>
              <a:gd name="connsiteY5" fmla="*/ 4865078 h 4919320"/>
              <a:gd name="connsiteX6" fmla="*/ 0 w 4573822"/>
              <a:gd name="connsiteY6" fmla="*/ 3501958 h 4919320"/>
              <a:gd name="connsiteX7" fmla="*/ 3501958 w 4573822"/>
              <a:gd name="connsiteY7" fmla="*/ 0 h 491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3822" h="4919320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428793" y="5423163"/>
            <a:ext cx="5149807" cy="755733"/>
            <a:chOff x="5791200" y="5307131"/>
            <a:chExt cx="5492905" cy="774221"/>
          </a:xfrm>
        </p:grpSpPr>
        <p:grpSp>
          <p:nvGrpSpPr>
            <p:cNvPr id="47" name="그룹 46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소프트웨어공학과</a:t>
                </a: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99216" y="2167354"/>
                <a:ext cx="230585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18802" y="2167354"/>
                <a:ext cx="1815214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미디어디자인공학과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71026" y="2149510"/>
                <a:ext cx="1286978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20151560038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241087" y="2149302"/>
                <a:ext cx="1190935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2018194018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435147" y="2156015"/>
                <a:ext cx="758742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정지우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35144" y="2149510"/>
                <a:ext cx="758742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00" err="1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배예원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1356378" y="1245700"/>
            <a:ext cx="7570452" cy="119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HEALING</a:t>
            </a:r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EARS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01EA88-6B88-4C94-9582-B56C74808304}"/>
              </a:ext>
            </a:extLst>
          </p:cNvPr>
          <p:cNvSpPr/>
          <p:nvPr/>
        </p:nvSpPr>
        <p:spPr>
          <a:xfrm>
            <a:off x="7709617" y="2056029"/>
            <a:ext cx="169122" cy="16215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AD47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19F065-E8E6-4261-8A5E-CA1EA4C54CC9}"/>
              </a:ext>
            </a:extLst>
          </p:cNvPr>
          <p:cNvSpPr/>
          <p:nvPr/>
        </p:nvSpPr>
        <p:spPr>
          <a:xfrm>
            <a:off x="1428792" y="2359401"/>
            <a:ext cx="530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스테이션형 이어폰</a:t>
            </a:r>
            <a:r>
              <a:rPr lang="en-US" altLang="ko-KR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헤드폰 </a:t>
            </a:r>
            <a:r>
              <a:rPr lang="ko-KR" altLang="en-US" err="1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쉐어링</a:t>
            </a:r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플랫폼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5F4A07-9FB4-4DBA-8C3B-341DB54636B1}"/>
              </a:ext>
            </a:extLst>
          </p:cNvPr>
          <p:cNvSpPr txBox="1"/>
          <p:nvPr/>
        </p:nvSpPr>
        <p:spPr>
          <a:xfrm>
            <a:off x="1401547" y="3265621"/>
            <a:ext cx="1605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Advisor</a:t>
            </a:r>
          </a:p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김남주 교수님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40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최종필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</a:p>
        </p:txBody>
      </p: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15731880-544A-4E18-B3A4-87C13458D5A7}"/>
              </a:ext>
            </a:extLst>
          </p:cNvPr>
          <p:cNvGrpSpPr/>
          <p:nvPr/>
        </p:nvGrpSpPr>
        <p:grpSpPr>
          <a:xfrm>
            <a:off x="1504191" y="2777297"/>
            <a:ext cx="3006919" cy="124701"/>
            <a:chOff x="7633699" y="5985972"/>
            <a:chExt cx="3006919" cy="124701"/>
          </a:xfrm>
        </p:grpSpPr>
        <p:pic>
          <p:nvPicPr>
            <p:cNvPr id="39" name="Object 4">
              <a:extLst>
                <a:ext uri="{FF2B5EF4-FFF2-40B4-BE49-F238E27FC236}">
                  <a16:creationId xmlns:a16="http://schemas.microsoft.com/office/drawing/2014/main" id="{F1AAB336-A482-44F1-B330-5571BCE7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98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6966" y="1086832"/>
            <a:ext cx="388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미래를 위한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채식 식단 실천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4884" y="5182886"/>
            <a:ext cx="82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Nunc viverra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imperdi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 enim. Fusce est. Vivamus 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tellus.Pellentesque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morbi tristique senectus et netus et malesuada fames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 turpis egestas. Proin pharetra nonummy pede. Mauris et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75217" y="4942417"/>
            <a:ext cx="1084156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20809" y="3157708"/>
            <a:ext cx="1711960" cy="1211893"/>
            <a:chOff x="812801" y="3157708"/>
            <a:chExt cx="1711960" cy="1211893"/>
          </a:xfrm>
        </p:grpSpPr>
        <p:grpSp>
          <p:nvGrpSpPr>
            <p:cNvPr id="11" name="그룹 10"/>
            <p:cNvGrpSpPr/>
            <p:nvPr/>
          </p:nvGrpSpPr>
          <p:grpSpPr>
            <a:xfrm>
              <a:off x="812801" y="3157708"/>
              <a:ext cx="1711960" cy="336550"/>
              <a:chOff x="812800" y="2117602"/>
              <a:chExt cx="2003425" cy="336550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307826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812801" y="3595379"/>
              <a:ext cx="1711960" cy="336550"/>
              <a:chOff x="812800" y="2117602"/>
              <a:chExt cx="2003425" cy="33655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307825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12801" y="4033051"/>
              <a:ext cx="1711960" cy="336550"/>
              <a:chOff x="812800" y="2117602"/>
              <a:chExt cx="2003425" cy="33655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307827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06966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1133" y="5265431"/>
            <a:ext cx="2785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 키워드를 이 곳에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작성해서 강조해 주세요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133" y="6134401"/>
            <a:ext cx="390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기입란 </a:t>
            </a:r>
            <a:r>
              <a:rPr lang="en-US" altLang="ko-KR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(00.00.0)</a:t>
            </a:r>
            <a:endParaRPr lang="ko-KR" altLang="en-US" sz="110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AB44E031-E14B-484A-8249-225BAA56E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4678251" y="638564"/>
            <a:ext cx="6792940" cy="4171137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169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사진= SB미디어 제공">
            <a:extLst>
              <a:ext uri="{FF2B5EF4-FFF2-40B4-BE49-F238E27FC236}">
                <a16:creationId xmlns:a16="http://schemas.microsoft.com/office/drawing/2014/main" id="{E015F95F-C6D1-40C2-8131-426C56362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b="8832"/>
          <a:stretch/>
        </p:blipFill>
        <p:spPr bwMode="auto">
          <a:xfrm>
            <a:off x="0" y="0"/>
            <a:ext cx="49149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5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20058" y="1086832"/>
            <a:ext cx="581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샐러드로 시작하는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신선하고 건강한 채식 식단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0059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988310" y="2516850"/>
            <a:ext cx="582135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20058" y="2890696"/>
            <a:ext cx="3724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슬라이드에 대한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세부 키워드를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곳에 작성해서 강조해 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3902" y="4131096"/>
            <a:ext cx="567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이미지는 정보를 시각화하는 가장 효과적인 매체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3902" y="4458632"/>
            <a:ext cx="5489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morbi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tristique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senectus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egestas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Proin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pharetra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nonummy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pede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Mauris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libero,.</a:t>
            </a:r>
          </a:p>
        </p:txBody>
      </p:sp>
    </p:spTree>
    <p:extLst>
      <p:ext uri="{BB962C8B-B14F-4D97-AF65-F5344CB8AC3E}">
        <p14:creationId xmlns:p14="http://schemas.microsoft.com/office/powerpoint/2010/main" val="37003087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9B8152C6-8A29-4B5F-A53C-7C3559D81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2" t="4341" r="14247"/>
          <a:stretch/>
        </p:blipFill>
        <p:spPr>
          <a:xfrm rot="2011757">
            <a:off x="5253432" y="2621309"/>
            <a:ext cx="1775723" cy="26973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5577" y="554891"/>
            <a:ext cx="11280847" cy="5833722"/>
            <a:chOff x="456652" y="494110"/>
            <a:chExt cx="11280847" cy="5833722"/>
          </a:xfrm>
        </p:grpSpPr>
        <p:grpSp>
          <p:nvGrpSpPr>
            <p:cNvPr id="41" name="그룹 40"/>
            <p:cNvGrpSpPr/>
            <p:nvPr/>
          </p:nvGrpSpPr>
          <p:grpSpPr>
            <a:xfrm>
              <a:off x="3386908" y="1168060"/>
              <a:ext cx="5418183" cy="5159772"/>
              <a:chOff x="1173092" y="716657"/>
              <a:chExt cx="5418183" cy="5159772"/>
            </a:xfrm>
          </p:grpSpPr>
          <p:sp>
            <p:nvSpPr>
              <p:cNvPr id="29" name="정오각형 28"/>
              <p:cNvSpPr/>
              <p:nvPr/>
            </p:nvSpPr>
            <p:spPr>
              <a:xfrm>
                <a:off x="2028956" y="1382097"/>
                <a:ext cx="3708607" cy="3532007"/>
              </a:xfrm>
              <a:prstGeom prst="pentagon">
                <a:avLst/>
              </a:prstGeom>
              <a:solidFill>
                <a:schemeClr val="bg1">
                  <a:alpha val="15000"/>
                </a:schemeClr>
              </a:solidFill>
              <a:ln>
                <a:solidFill>
                  <a:srgbClr val="92B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2464572" y="1407492"/>
                <a:ext cx="2801064" cy="3484991"/>
              </a:xfrm>
              <a:custGeom>
                <a:avLst/>
                <a:gdLst>
                  <a:gd name="connsiteX0" fmla="*/ 0 w 3801979"/>
                  <a:gd name="connsiteY0" fmla="*/ 385010 h 2233061"/>
                  <a:gd name="connsiteX1" fmla="*/ 1617044 w 3801979"/>
                  <a:gd name="connsiteY1" fmla="*/ 0 h 2233061"/>
                  <a:gd name="connsiteX2" fmla="*/ 3801979 w 3801979"/>
                  <a:gd name="connsiteY2" fmla="*/ 182880 h 2233061"/>
                  <a:gd name="connsiteX3" fmla="*/ 2637322 w 3801979"/>
                  <a:gd name="connsiteY3" fmla="*/ 2233061 h 2233061"/>
                  <a:gd name="connsiteX4" fmla="*/ 1087655 w 3801979"/>
                  <a:gd name="connsiteY4" fmla="*/ 1674796 h 2233061"/>
                  <a:gd name="connsiteX5" fmla="*/ 0 w 3801979"/>
                  <a:gd name="connsiteY5" fmla="*/ 385010 h 2233061"/>
                  <a:gd name="connsiteX0" fmla="*/ 0 w 3801979"/>
                  <a:gd name="connsiteY0" fmla="*/ 1761423 h 3609474"/>
                  <a:gd name="connsiteX1" fmla="*/ 1674796 w 3801979"/>
                  <a:gd name="connsiteY1" fmla="*/ 0 h 3609474"/>
                  <a:gd name="connsiteX2" fmla="*/ 3801979 w 3801979"/>
                  <a:gd name="connsiteY2" fmla="*/ 1559293 h 3609474"/>
                  <a:gd name="connsiteX3" fmla="*/ 2637322 w 3801979"/>
                  <a:gd name="connsiteY3" fmla="*/ 3609474 h 3609474"/>
                  <a:gd name="connsiteX4" fmla="*/ 1087655 w 3801979"/>
                  <a:gd name="connsiteY4" fmla="*/ 3051209 h 3609474"/>
                  <a:gd name="connsiteX5" fmla="*/ 0 w 3801979"/>
                  <a:gd name="connsiteY5" fmla="*/ 1761423 h 3609474"/>
                  <a:gd name="connsiteX0" fmla="*/ 0 w 2810577"/>
                  <a:gd name="connsiteY0" fmla="*/ 1761423 h 3609474"/>
                  <a:gd name="connsiteX1" fmla="*/ 1674796 w 2810577"/>
                  <a:gd name="connsiteY1" fmla="*/ 0 h 3609474"/>
                  <a:gd name="connsiteX2" fmla="*/ 2810577 w 2810577"/>
                  <a:gd name="connsiteY2" fmla="*/ 1925053 h 3609474"/>
                  <a:gd name="connsiteX3" fmla="*/ 2637322 w 2810577"/>
                  <a:gd name="connsiteY3" fmla="*/ 3609474 h 3609474"/>
                  <a:gd name="connsiteX4" fmla="*/ 1087655 w 2810577"/>
                  <a:gd name="connsiteY4" fmla="*/ 3051209 h 3609474"/>
                  <a:gd name="connsiteX5" fmla="*/ 0 w 2810577"/>
                  <a:gd name="connsiteY5" fmla="*/ 1761423 h 3609474"/>
                  <a:gd name="connsiteX0" fmla="*/ 0 w 2810577"/>
                  <a:gd name="connsiteY0" fmla="*/ 1761423 h 4177365"/>
                  <a:gd name="connsiteX1" fmla="*/ 1674796 w 2810577"/>
                  <a:gd name="connsiteY1" fmla="*/ 0 h 4177365"/>
                  <a:gd name="connsiteX2" fmla="*/ 2810577 w 2810577"/>
                  <a:gd name="connsiteY2" fmla="*/ 1925053 h 4177365"/>
                  <a:gd name="connsiteX3" fmla="*/ 2637322 w 2810577"/>
                  <a:gd name="connsiteY3" fmla="*/ 3609474 h 4177365"/>
                  <a:gd name="connsiteX4" fmla="*/ 259882 w 2810577"/>
                  <a:gd name="connsiteY4" fmla="*/ 4177365 h 4177365"/>
                  <a:gd name="connsiteX5" fmla="*/ 0 w 2810577"/>
                  <a:gd name="connsiteY5" fmla="*/ 1761423 h 4177365"/>
                  <a:gd name="connsiteX0" fmla="*/ 0 w 3468566"/>
                  <a:gd name="connsiteY0" fmla="*/ 1761423 h 4177365"/>
                  <a:gd name="connsiteX1" fmla="*/ 1674796 w 3468566"/>
                  <a:gd name="connsiteY1" fmla="*/ 0 h 4177365"/>
                  <a:gd name="connsiteX2" fmla="*/ 3468566 w 3468566"/>
                  <a:gd name="connsiteY2" fmla="*/ 1686815 h 4177365"/>
                  <a:gd name="connsiteX3" fmla="*/ 2637322 w 3468566"/>
                  <a:gd name="connsiteY3" fmla="*/ 3609474 h 4177365"/>
                  <a:gd name="connsiteX4" fmla="*/ 259882 w 3468566"/>
                  <a:gd name="connsiteY4" fmla="*/ 4177365 h 4177365"/>
                  <a:gd name="connsiteX5" fmla="*/ 0 w 3468566"/>
                  <a:gd name="connsiteY5" fmla="*/ 1761423 h 4177365"/>
                  <a:gd name="connsiteX0" fmla="*/ 0 w 3271479"/>
                  <a:gd name="connsiteY0" fmla="*/ 1761423 h 4177365"/>
                  <a:gd name="connsiteX1" fmla="*/ 1674796 w 3271479"/>
                  <a:gd name="connsiteY1" fmla="*/ 0 h 4177365"/>
                  <a:gd name="connsiteX2" fmla="*/ 3271479 w 3271479"/>
                  <a:gd name="connsiteY2" fmla="*/ 1739205 h 4177365"/>
                  <a:gd name="connsiteX3" fmla="*/ 2637322 w 3271479"/>
                  <a:gd name="connsiteY3" fmla="*/ 3609474 h 4177365"/>
                  <a:gd name="connsiteX4" fmla="*/ 259882 w 3271479"/>
                  <a:gd name="connsiteY4" fmla="*/ 4177365 h 4177365"/>
                  <a:gd name="connsiteX5" fmla="*/ 0 w 3271479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637322 w 3301416"/>
                  <a:gd name="connsiteY3" fmla="*/ 3609474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562479 w 3301416"/>
                  <a:gd name="connsiteY3" fmla="*/ 3519663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02522"/>
                  <a:gd name="connsiteX1" fmla="*/ 1674796 w 3301416"/>
                  <a:gd name="connsiteY1" fmla="*/ 0 h 4102522"/>
                  <a:gd name="connsiteX2" fmla="*/ 3301416 w 3301416"/>
                  <a:gd name="connsiteY2" fmla="*/ 1776627 h 4102522"/>
                  <a:gd name="connsiteX3" fmla="*/ 2562479 w 3301416"/>
                  <a:gd name="connsiteY3" fmla="*/ 3519663 h 4102522"/>
                  <a:gd name="connsiteX4" fmla="*/ 309777 w 3301416"/>
                  <a:gd name="connsiteY4" fmla="*/ 4102522 h 4102522"/>
                  <a:gd name="connsiteX5" fmla="*/ 0 w 3301416"/>
                  <a:gd name="connsiteY5" fmla="*/ 1761423 h 4102522"/>
                  <a:gd name="connsiteX0" fmla="*/ 0 w 3301416"/>
                  <a:gd name="connsiteY0" fmla="*/ 1761423 h 4107512"/>
                  <a:gd name="connsiteX1" fmla="*/ 1674796 w 3301416"/>
                  <a:gd name="connsiteY1" fmla="*/ 0 h 4107512"/>
                  <a:gd name="connsiteX2" fmla="*/ 3301416 w 3301416"/>
                  <a:gd name="connsiteY2" fmla="*/ 1776627 h 4107512"/>
                  <a:gd name="connsiteX3" fmla="*/ 2562479 w 3301416"/>
                  <a:gd name="connsiteY3" fmla="*/ 3519663 h 4107512"/>
                  <a:gd name="connsiteX4" fmla="*/ 344704 w 3301416"/>
                  <a:gd name="connsiteY4" fmla="*/ 4107512 h 4107512"/>
                  <a:gd name="connsiteX5" fmla="*/ 0 w 3301416"/>
                  <a:gd name="connsiteY5" fmla="*/ 1761423 h 410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1416" h="4107512">
                    <a:moveTo>
                      <a:pt x="0" y="1761423"/>
                    </a:moveTo>
                    <a:lnTo>
                      <a:pt x="1674796" y="0"/>
                    </a:lnTo>
                    <a:lnTo>
                      <a:pt x="3301416" y="1776627"/>
                    </a:lnTo>
                    <a:lnTo>
                      <a:pt x="2562479" y="3519663"/>
                    </a:lnTo>
                    <a:lnTo>
                      <a:pt x="344704" y="4107512"/>
                    </a:lnTo>
                    <a:lnTo>
                      <a:pt x="0" y="1761423"/>
                    </a:lnTo>
                    <a:close/>
                  </a:path>
                </a:pathLst>
              </a:custGeom>
              <a:solidFill>
                <a:srgbClr val="92BA3A">
                  <a:alpha val="1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육각형 5"/>
              <p:cNvSpPr/>
              <p:nvPr/>
            </p:nvSpPr>
            <p:spPr>
              <a:xfrm>
                <a:off x="1173092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3883260" y="1394411"/>
                <a:ext cx="0" cy="1867736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2737239" y="3412668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 flipV="1">
                <a:off x="3932718" y="3406501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stCxn id="29" idx="1"/>
              </p:cNvCxnSpPr>
              <p:nvPr/>
            </p:nvCxnSpPr>
            <p:spPr>
              <a:xfrm>
                <a:off x="2028960" y="2731200"/>
                <a:ext cx="1793483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>
                <a:off x="3932627" y="2731200"/>
                <a:ext cx="1787047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정오각형 34"/>
              <p:cNvSpPr/>
              <p:nvPr/>
            </p:nvSpPr>
            <p:spPr>
              <a:xfrm>
                <a:off x="2505875" y="1905590"/>
                <a:ext cx="2752824" cy="262173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정오각형 35"/>
              <p:cNvSpPr/>
              <p:nvPr/>
            </p:nvSpPr>
            <p:spPr>
              <a:xfrm>
                <a:off x="3098284" y="2539885"/>
                <a:ext cx="1549817" cy="147601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2247438" y="5433667"/>
                <a:ext cx="3282214" cy="442762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9383" y="5518093"/>
                <a:ext cx="2465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>
                        <a:lumMod val="9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그래프의 제목을 입력해 주세요</a:t>
                </a:r>
              </a:p>
            </p:txBody>
          </p:sp>
          <p:sp>
            <p:nvSpPr>
              <p:cNvPr id="15" name="육각형 14"/>
              <p:cNvSpPr/>
              <p:nvPr/>
            </p:nvSpPr>
            <p:spPr>
              <a:xfrm>
                <a:off x="3495632" y="1027726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육각형 15"/>
              <p:cNvSpPr/>
              <p:nvPr/>
            </p:nvSpPr>
            <p:spPr>
              <a:xfrm>
                <a:off x="5836156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육각형 16"/>
              <p:cNvSpPr/>
              <p:nvPr/>
            </p:nvSpPr>
            <p:spPr>
              <a:xfrm>
                <a:off x="1831952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육각형 17"/>
              <p:cNvSpPr/>
              <p:nvPr/>
            </p:nvSpPr>
            <p:spPr>
              <a:xfrm>
                <a:off x="5174499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39622" y="1041182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친환경성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855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심미성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44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정보전달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75529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문제인식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22501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홍보성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13249" y="71665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25060" y="4555395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94366" y="455636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0530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95314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56652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97499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19449" y="494110"/>
              <a:ext cx="4353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 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7054" y="5119053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30520" y="5119053"/>
              <a:ext cx="2749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105369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805091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76677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14123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0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>
            <a:extLst>
              <a:ext uri="{FF2B5EF4-FFF2-40B4-BE49-F238E27FC236}">
                <a16:creationId xmlns:a16="http://schemas.microsoft.com/office/drawing/2014/main" id="{F37179D1-8552-4542-95CD-F3F94BDBA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78" t="2201" r="14677" b="761"/>
          <a:stretch/>
        </p:blipFill>
        <p:spPr bwMode="auto">
          <a:xfrm>
            <a:off x="5334000" y="101600"/>
            <a:ext cx="6858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자유형 34"/>
          <p:cNvSpPr/>
          <p:nvPr/>
        </p:nvSpPr>
        <p:spPr>
          <a:xfrm>
            <a:off x="7618178" y="1938679"/>
            <a:ext cx="4573822" cy="4919320"/>
          </a:xfrm>
          <a:custGeom>
            <a:avLst/>
            <a:gdLst>
              <a:gd name="connsiteX0" fmla="*/ 3501958 w 4573822"/>
              <a:gd name="connsiteY0" fmla="*/ 0 h 4919320"/>
              <a:gd name="connsiteX1" fmla="*/ 4543333 w 4573822"/>
              <a:gd name="connsiteY1" fmla="*/ 157441 h 4919320"/>
              <a:gd name="connsiteX2" fmla="*/ 4573822 w 4573822"/>
              <a:gd name="connsiteY2" fmla="*/ 167758 h 4919320"/>
              <a:gd name="connsiteX3" fmla="*/ 4573822 w 4573822"/>
              <a:gd name="connsiteY3" fmla="*/ 4919320 h 4919320"/>
              <a:gd name="connsiteX4" fmla="*/ 301331 w 4573822"/>
              <a:gd name="connsiteY4" fmla="*/ 4919320 h 4919320"/>
              <a:gd name="connsiteX5" fmla="*/ 275202 w 4573822"/>
              <a:gd name="connsiteY5" fmla="*/ 4865078 h 4919320"/>
              <a:gd name="connsiteX6" fmla="*/ 0 w 4573822"/>
              <a:gd name="connsiteY6" fmla="*/ 3501958 h 4919320"/>
              <a:gd name="connsiteX7" fmla="*/ 3501958 w 4573822"/>
              <a:gd name="connsiteY7" fmla="*/ 0 h 491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3822" h="4919320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56378" y="1245700"/>
            <a:ext cx="6758922" cy="1483033"/>
            <a:chOff x="1256851" y="1403347"/>
            <a:chExt cx="6480511" cy="1483033"/>
          </a:xfrm>
        </p:grpSpPr>
        <p:grpSp>
          <p:nvGrpSpPr>
            <p:cNvPr id="5" name="그룹 4"/>
            <p:cNvGrpSpPr/>
            <p:nvPr/>
          </p:nvGrpSpPr>
          <p:grpSpPr>
            <a:xfrm>
              <a:off x="1256851" y="1403347"/>
              <a:ext cx="6480511" cy="1200329"/>
              <a:chOff x="1264988" y="931333"/>
              <a:chExt cx="5752293" cy="106544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64988" y="931333"/>
                <a:ext cx="5752293" cy="106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HEALING</a:t>
                </a:r>
                <a:r>
                  <a:rPr lang="ko-KR" altLang="en-US" sz="7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7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EARS</a:t>
                </a:r>
                <a:endParaRPr lang="ko-KR" altLang="en-US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6672018" y="1650605"/>
                <a:ext cx="143934" cy="143934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329266" y="2517048"/>
              <a:ext cx="5021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경청해 주셔서 감사합니다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4025" y="132749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YPT LAB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-1" y="1076473"/>
            <a:ext cx="979557" cy="1959112"/>
          </a:xfrm>
          <a:custGeom>
            <a:avLst/>
            <a:gdLst>
              <a:gd name="connsiteX0" fmla="*/ 1 w 979557"/>
              <a:gd name="connsiteY0" fmla="*/ 0 h 1959112"/>
              <a:gd name="connsiteX1" fmla="*/ 979557 w 979557"/>
              <a:gd name="connsiteY1" fmla="*/ 979556 h 1959112"/>
              <a:gd name="connsiteX2" fmla="*/ 1 w 979557"/>
              <a:gd name="connsiteY2" fmla="*/ 1959112 h 1959112"/>
              <a:gd name="connsiteX3" fmla="*/ 0 w 979557"/>
              <a:gd name="connsiteY3" fmla="*/ 1959112 h 1959112"/>
              <a:gd name="connsiteX4" fmla="*/ 0 w 979557"/>
              <a:gd name="connsiteY4" fmla="*/ 0 h 195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57" h="1959112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28793" y="5423163"/>
            <a:ext cx="5149807" cy="755733"/>
            <a:chOff x="5791200" y="5307131"/>
            <a:chExt cx="5492905" cy="774221"/>
          </a:xfrm>
        </p:grpSpPr>
        <p:grpSp>
          <p:nvGrpSpPr>
            <p:cNvPr id="20" name="그룹 19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1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4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328094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2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5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3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328097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6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1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04D9794E-B5BD-4FD2-967D-C66A9FAE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1" b="9231"/>
          <a:stretch/>
        </p:blipFill>
        <p:spPr bwMode="auto">
          <a:xfrm>
            <a:off x="1213340" y="1934910"/>
            <a:ext cx="3211856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한국공학대학교 - 나무위키">
            <a:extLst>
              <a:ext uri="{FF2B5EF4-FFF2-40B4-BE49-F238E27FC236}">
                <a16:creationId xmlns:a16="http://schemas.microsoft.com/office/drawing/2014/main" id="{11BE2A79-DAD8-4C1B-8A31-C29B7E1B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46" y="304771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Photo | Afro-american passenger man in subway train, using mobile  phone, listens to music with wireless headphones in transportation">
            <a:extLst>
              <a:ext uri="{FF2B5EF4-FFF2-40B4-BE49-F238E27FC236}">
                <a16:creationId xmlns:a16="http://schemas.microsoft.com/office/drawing/2014/main" id="{BB2566A7-A22E-49C7-9F1B-54BF1789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93" y="-721029"/>
            <a:ext cx="4498682" cy="299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43 Girl Earphones Subway Stock Photos, Pictures &amp; Royalty-Free Images -  iStock">
            <a:extLst>
              <a:ext uri="{FF2B5EF4-FFF2-40B4-BE49-F238E27FC236}">
                <a16:creationId xmlns:a16="http://schemas.microsoft.com/office/drawing/2014/main" id="{C3A5AA30-A50B-4A58-A12D-C0E1A4B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47715"/>
            <a:ext cx="4699754" cy="31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62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72E7A9-9898-4CBF-A428-430242BB3202}"/>
              </a:ext>
            </a:extLst>
          </p:cNvPr>
          <p:cNvSpPr/>
          <p:nvPr/>
        </p:nvSpPr>
        <p:spPr>
          <a:xfrm>
            <a:off x="0" y="0"/>
            <a:ext cx="3228975" cy="68580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사람, 도서관, 남자이(가) 표시된 사진&#10;&#10;자동 생성된 설명">
            <a:extLst>
              <a:ext uri="{FF2B5EF4-FFF2-40B4-BE49-F238E27FC236}">
                <a16:creationId xmlns:a16="http://schemas.microsoft.com/office/drawing/2014/main" id="{CEDBC9C6-DC4E-46DA-BD7C-4AD8613EE1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75" y="1571126"/>
            <a:ext cx="4203700" cy="2802466"/>
          </a:xfrm>
          <a:prstGeom prst="rect">
            <a:avLst/>
          </a:prstGeom>
        </p:spPr>
      </p:pic>
      <p:pic>
        <p:nvPicPr>
          <p:cNvPr id="7" name="그림 6" descr="사람, 테이블, 여자, 앉아있는이(가) 표시된 사진&#10;&#10;자동 생성된 설명">
            <a:extLst>
              <a:ext uri="{FF2B5EF4-FFF2-40B4-BE49-F238E27FC236}">
                <a16:creationId xmlns:a16="http://schemas.microsoft.com/office/drawing/2014/main" id="{1224C9C0-34E6-4461-9EE8-C593F7872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7754" y="2629723"/>
            <a:ext cx="3010971" cy="3487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1A311-798E-4338-9E58-AB9DC1D70EE1}"/>
              </a:ext>
            </a:extLst>
          </p:cNvPr>
          <p:cNvSpPr txBox="1"/>
          <p:nvPr/>
        </p:nvSpPr>
        <p:spPr>
          <a:xfrm>
            <a:off x="253341" y="5500598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plastic cups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Singing love is forever and ever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I guess that was true.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17AD6F-095D-46CA-9045-11BEA07F1338}"/>
              </a:ext>
            </a:extLst>
          </p:cNvPr>
          <p:cNvCxnSpPr/>
          <p:nvPr/>
        </p:nvCxnSpPr>
        <p:spPr>
          <a:xfrm>
            <a:off x="353129" y="5232273"/>
            <a:ext cx="25293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6E2281-601C-435D-9CE6-FBE836DF4004}"/>
              </a:ext>
            </a:extLst>
          </p:cNvPr>
          <p:cNvSpPr txBox="1"/>
          <p:nvPr/>
        </p:nvSpPr>
        <p:spPr>
          <a:xfrm>
            <a:off x="3897464" y="835722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always 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92F11-0051-466E-A32E-28F3C64D906C}"/>
              </a:ext>
            </a:extLst>
          </p:cNvPr>
          <p:cNvSpPr txBox="1"/>
          <p:nvPr/>
        </p:nvSpPr>
        <p:spPr>
          <a:xfrm>
            <a:off x="6778190" y="5451546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F29E-5AC9-4882-95D4-6FE1EF049EA1}"/>
              </a:ext>
            </a:extLst>
          </p:cNvPr>
          <p:cNvSpPr txBox="1"/>
          <p:nvPr/>
        </p:nvSpPr>
        <p:spPr>
          <a:xfrm>
            <a:off x="3907348" y="113779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 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 from plastic cups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3C2E-3B6D-4F38-9B60-978F1DD8D071}"/>
              </a:ext>
            </a:extLst>
          </p:cNvPr>
          <p:cNvSpPr txBox="1"/>
          <p:nvPr/>
        </p:nvSpPr>
        <p:spPr>
          <a:xfrm>
            <a:off x="6778190" y="575932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6CA957-103F-48FC-BBD2-6458E7F78892}"/>
              </a:ext>
            </a:extLst>
          </p:cNvPr>
          <p:cNvSpPr/>
          <p:nvPr/>
        </p:nvSpPr>
        <p:spPr>
          <a:xfrm>
            <a:off x="3807332" y="97139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769A2-92D8-4B33-8317-7BC2A8107366}"/>
              </a:ext>
            </a:extLst>
          </p:cNvPr>
          <p:cNvSpPr/>
          <p:nvPr/>
        </p:nvSpPr>
        <p:spPr>
          <a:xfrm>
            <a:off x="6657212" y="559673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A955A-BAAA-4FFF-A719-41B69A18AA46}"/>
              </a:ext>
            </a:extLst>
          </p:cNvPr>
          <p:cNvSpPr txBox="1"/>
          <p:nvPr/>
        </p:nvSpPr>
        <p:spPr>
          <a:xfrm>
            <a:off x="252388" y="434072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PROPOSAL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9764" y="662305"/>
            <a:ext cx="4128459" cy="42056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PPT</a:t>
            </a:r>
            <a:r>
              <a: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를 만드는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778" y="662306"/>
            <a:ext cx="4128459" cy="29745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1102"/>
                </a:solidFill>
                <a:latin typeface="아리따-돋움(TTF)-Bold" pitchFamily="18" charset="-127"/>
                <a:ea typeface="아리따-돋움(TTF)-Bold" pitchFamily="18" charset="-127"/>
              </a:defRPr>
            </a:lvl1pPr>
          </a:lstStyle>
          <a:p>
            <a:pPr algn="r"/>
            <a:r>
              <a:rPr lang="en-US" altLang="ko-KR" sz="1333" dirty="0">
                <a:solidFill>
                  <a:srgbClr val="BB102C"/>
                </a:solidFill>
              </a:rPr>
              <a:t>PART 2. </a:t>
            </a:r>
            <a:r>
              <a:rPr lang="ko-KR" altLang="en-US" sz="1333" dirty="0">
                <a:solidFill>
                  <a:srgbClr val="BB102C"/>
                </a:solidFill>
              </a:rPr>
              <a:t>부제목 입력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8327" y="4919007"/>
            <a:ext cx="12200321" cy="1938992"/>
          </a:xfrm>
          <a:prstGeom prst="rect">
            <a:avLst/>
          </a:prstGeom>
          <a:solidFill>
            <a:srgbClr val="BB102C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1DF0FC-0C80-487C-96F9-BC77A09675E4}"/>
              </a:ext>
            </a:extLst>
          </p:cNvPr>
          <p:cNvSpPr txBox="1"/>
          <p:nvPr/>
        </p:nvSpPr>
        <p:spPr>
          <a:xfrm>
            <a:off x="9983665" y="435652"/>
            <a:ext cx="145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n w="6350"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2019.08.23</a:t>
            </a:r>
            <a:endParaRPr lang="ko-KR" altLang="en-US" sz="800" dirty="0">
              <a:ln w="6350"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rgbClr val="BB102C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385E9-0695-49BE-AEE9-E8807236A17F}"/>
              </a:ext>
            </a:extLst>
          </p:cNvPr>
          <p:cNvGrpSpPr/>
          <p:nvPr/>
        </p:nvGrpSpPr>
        <p:grpSpPr>
          <a:xfrm>
            <a:off x="739765" y="1728911"/>
            <a:ext cx="1852862" cy="1714521"/>
            <a:chOff x="739765" y="1728911"/>
            <a:chExt cx="1852862" cy="171452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7453E4-92ED-4407-80AB-3C71A2C8F4BB}"/>
                </a:ext>
              </a:extLst>
            </p:cNvPr>
            <p:cNvSpPr/>
            <p:nvPr/>
          </p:nvSpPr>
          <p:spPr>
            <a:xfrm>
              <a:off x="957358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BDBC45-D92E-4753-896E-0381036BD94B}"/>
                </a:ext>
              </a:extLst>
            </p:cNvPr>
            <p:cNvSpPr txBox="1"/>
            <p:nvPr/>
          </p:nvSpPr>
          <p:spPr>
            <a:xfrm>
              <a:off x="739765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1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F786B7-03A5-4781-808F-5089140E791D}"/>
                </a:ext>
              </a:extLst>
            </p:cNvPr>
            <p:cNvSpPr txBox="1"/>
            <p:nvPr/>
          </p:nvSpPr>
          <p:spPr>
            <a:xfrm>
              <a:off x="1130850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주제 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선정하기</a:t>
              </a:r>
            </a:p>
          </p:txBody>
        </p:sp>
      </p:grp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0A1ABF99-0F3B-4894-8F61-1DE4F9627C81}"/>
              </a:ext>
            </a:extLst>
          </p:cNvPr>
          <p:cNvSpPr/>
          <p:nvPr/>
        </p:nvSpPr>
        <p:spPr>
          <a:xfrm>
            <a:off x="3188953" y="2485399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23B875-089F-4FB5-B245-F407F36CF11F}"/>
              </a:ext>
            </a:extLst>
          </p:cNvPr>
          <p:cNvGrpSpPr/>
          <p:nvPr/>
        </p:nvGrpSpPr>
        <p:grpSpPr>
          <a:xfrm>
            <a:off x="3659627" y="1728911"/>
            <a:ext cx="1852862" cy="1714521"/>
            <a:chOff x="3428437" y="1728911"/>
            <a:chExt cx="1852862" cy="1714521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4ED934-129F-48E9-ACA4-F482013070DE}"/>
                </a:ext>
              </a:extLst>
            </p:cNvPr>
            <p:cNvSpPr/>
            <p:nvPr/>
          </p:nvSpPr>
          <p:spPr>
            <a:xfrm>
              <a:off x="3646030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2A280-8B07-4DAC-8765-221FF4304A97}"/>
                </a:ext>
              </a:extLst>
            </p:cNvPr>
            <p:cNvSpPr txBox="1"/>
            <p:nvPr/>
          </p:nvSpPr>
          <p:spPr>
            <a:xfrm>
              <a:off x="3428437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2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3427A1-28D1-44A7-AB66-63C966233575}"/>
                </a:ext>
              </a:extLst>
            </p:cNvPr>
            <p:cNvSpPr txBox="1"/>
            <p:nvPr/>
          </p:nvSpPr>
          <p:spPr>
            <a:xfrm>
              <a:off x="3819522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컬러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선택하기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2FB7B72E-410D-4784-A3F5-E7447509D666}"/>
              </a:ext>
            </a:extLst>
          </p:cNvPr>
          <p:cNvSpPr/>
          <p:nvPr/>
        </p:nvSpPr>
        <p:spPr>
          <a:xfrm>
            <a:off x="6065467" y="2485399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943322-C4A1-4774-A6E4-36343A438261}"/>
              </a:ext>
            </a:extLst>
          </p:cNvPr>
          <p:cNvGrpSpPr/>
          <p:nvPr/>
        </p:nvGrpSpPr>
        <p:grpSpPr>
          <a:xfrm>
            <a:off x="6579489" y="1728911"/>
            <a:ext cx="1852862" cy="1714521"/>
            <a:chOff x="6088949" y="1728911"/>
            <a:chExt cx="1852862" cy="1714521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6A45BE6-B397-4AA8-B150-2CC8BEA633BD}"/>
                </a:ext>
              </a:extLst>
            </p:cNvPr>
            <p:cNvSpPr/>
            <p:nvPr/>
          </p:nvSpPr>
          <p:spPr>
            <a:xfrm>
              <a:off x="6306542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B3543C-5F1D-4E04-B800-56662FDE56D4}"/>
                </a:ext>
              </a:extLst>
            </p:cNvPr>
            <p:cNvSpPr txBox="1"/>
            <p:nvPr/>
          </p:nvSpPr>
          <p:spPr>
            <a:xfrm>
              <a:off x="6088949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3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AC6A790-6BF4-4EF1-B175-81F62A6C004F}"/>
                </a:ext>
              </a:extLst>
            </p:cNvPr>
            <p:cNvSpPr txBox="1"/>
            <p:nvPr/>
          </p:nvSpPr>
          <p:spPr>
            <a:xfrm>
              <a:off x="6480034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레이아웃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디자인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2BFAA08C-8731-417A-B3C2-39EFE034A787}"/>
              </a:ext>
            </a:extLst>
          </p:cNvPr>
          <p:cNvSpPr/>
          <p:nvPr/>
        </p:nvSpPr>
        <p:spPr>
          <a:xfrm>
            <a:off x="9028677" y="2485399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B323C0-7DC1-47B6-AA1F-7EE0D46AF99C}"/>
              </a:ext>
            </a:extLst>
          </p:cNvPr>
          <p:cNvGrpSpPr/>
          <p:nvPr/>
        </p:nvGrpSpPr>
        <p:grpSpPr>
          <a:xfrm>
            <a:off x="9499351" y="1728911"/>
            <a:ext cx="1852862" cy="1714521"/>
            <a:chOff x="8781740" y="1728911"/>
            <a:chExt cx="1852862" cy="1714521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4B1C897-9A63-4E7D-8919-7B9B03EA0EFE}"/>
                </a:ext>
              </a:extLst>
            </p:cNvPr>
            <p:cNvSpPr/>
            <p:nvPr/>
          </p:nvSpPr>
          <p:spPr>
            <a:xfrm>
              <a:off x="8999333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5111563-1316-4FA9-805C-17634D216E1E}"/>
                </a:ext>
              </a:extLst>
            </p:cNvPr>
            <p:cNvSpPr txBox="1"/>
            <p:nvPr/>
          </p:nvSpPr>
          <p:spPr>
            <a:xfrm>
              <a:off x="8781740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4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C34979-D74E-4CD0-925D-00F84D3DC523}"/>
                </a:ext>
              </a:extLst>
            </p:cNvPr>
            <p:cNvSpPr txBox="1"/>
            <p:nvPr/>
          </p:nvSpPr>
          <p:spPr>
            <a:xfrm>
              <a:off x="9172825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PPT</a:t>
              </a: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제작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2928C1C-169C-4E4F-9A9C-9B307BA8CE8F}"/>
              </a:ext>
            </a:extLst>
          </p:cNvPr>
          <p:cNvSpPr txBox="1"/>
          <p:nvPr/>
        </p:nvSpPr>
        <p:spPr>
          <a:xfrm>
            <a:off x="962589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B819C1-077E-4522-AD71-B88952664CC3}"/>
              </a:ext>
            </a:extLst>
          </p:cNvPr>
          <p:cNvSpPr txBox="1"/>
          <p:nvPr/>
        </p:nvSpPr>
        <p:spPr>
          <a:xfrm>
            <a:off x="3877220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E22338-BBA5-4749-A03B-341A44F9AE31}"/>
              </a:ext>
            </a:extLst>
          </p:cNvPr>
          <p:cNvSpPr txBox="1"/>
          <p:nvPr/>
        </p:nvSpPr>
        <p:spPr>
          <a:xfrm>
            <a:off x="6791851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DAA37B-DA5C-4413-9B20-AA61C2A08E43}"/>
              </a:ext>
            </a:extLst>
          </p:cNvPr>
          <p:cNvSpPr txBox="1"/>
          <p:nvPr/>
        </p:nvSpPr>
        <p:spPr>
          <a:xfrm>
            <a:off x="9716944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14F31F-A861-4A7E-827B-8C04E6C1B997}"/>
              </a:ext>
            </a:extLst>
          </p:cNvPr>
          <p:cNvSpPr txBox="1"/>
          <p:nvPr/>
        </p:nvSpPr>
        <p:spPr>
          <a:xfrm>
            <a:off x="843793" y="5450562"/>
            <a:ext cx="1405748" cy="276999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톤 앤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매너란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?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EDED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CDDD36-3618-4138-9759-9580760CDB60}"/>
              </a:ext>
            </a:extLst>
          </p:cNvPr>
          <p:cNvSpPr txBox="1"/>
          <p:nvPr/>
        </p:nvSpPr>
        <p:spPr>
          <a:xfrm>
            <a:off x="2588850" y="5314141"/>
            <a:ext cx="8849240" cy="713272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Tone &amp; Manner, 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전체적인 하나의 컨셉트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EDED"/>
              </a:solidFill>
              <a:latin typeface="아리따-돋움(TTF)-Bold" pitchFamily="18" charset="-127"/>
              <a:ea typeface="아리따-돋움(TTF)-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톤앤매너는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광고 마케팅에서 많이 사용되는 단어로서 작업물에 관한 </a:t>
            </a: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색상적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분위기나 방향성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그리고 표현하는 방법에 관한 전반적인 것을 말하는 것으로 알려져 있습니다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EDE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보통 광고 기획 단계에서 </a:t>
            </a: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톤앤매너를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결정하게 됩니다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A9A4F4-5366-4804-BB39-CC4AAC9D088B}"/>
              </a:ext>
            </a:extLst>
          </p:cNvPr>
          <p:cNvSpPr/>
          <p:nvPr/>
        </p:nvSpPr>
        <p:spPr>
          <a:xfrm>
            <a:off x="839788" y="5403710"/>
            <a:ext cx="1409753" cy="370704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3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>
            <a:extLst>
              <a:ext uri="{FF2B5EF4-FFF2-40B4-BE49-F238E27FC236}">
                <a16:creationId xmlns:a16="http://schemas.microsoft.com/office/drawing/2014/main" id="{70F9DC1E-7239-4D74-9A50-8D0DE45A73D7}"/>
              </a:ext>
            </a:extLst>
          </p:cNvPr>
          <p:cNvSpPr/>
          <p:nvPr/>
        </p:nvSpPr>
        <p:spPr>
          <a:xfrm>
            <a:off x="7937375" y="1658281"/>
            <a:ext cx="1310637" cy="1310637"/>
          </a:xfrm>
          <a:prstGeom prst="ellipse">
            <a:avLst/>
          </a:prstGeom>
          <a:solidFill>
            <a:srgbClr val="BB102C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B20964-833A-45A4-9F90-E70DE9099F6B}"/>
              </a:ext>
            </a:extLst>
          </p:cNvPr>
          <p:cNvSpPr/>
          <p:nvPr/>
        </p:nvSpPr>
        <p:spPr>
          <a:xfrm>
            <a:off x="497375" y="4536960"/>
            <a:ext cx="1310637" cy="1310637"/>
          </a:xfrm>
          <a:prstGeom prst="ellipse">
            <a:avLst/>
          </a:prstGeom>
          <a:solidFill>
            <a:srgbClr val="BB102C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 rot="20700000">
            <a:off x="669056" y="1554981"/>
            <a:ext cx="2592233" cy="4289097"/>
          </a:xfrm>
          <a:custGeom>
            <a:avLst/>
            <a:gdLst>
              <a:gd name="connsiteX0" fmla="*/ 0 w 1846507"/>
              <a:gd name="connsiteY0" fmla="*/ 1591979 h 3183957"/>
              <a:gd name="connsiteX1" fmla="*/ 923254 w 1846507"/>
              <a:gd name="connsiteY1" fmla="*/ 0 h 3183957"/>
              <a:gd name="connsiteX2" fmla="*/ 1846508 w 1846507"/>
              <a:gd name="connsiteY2" fmla="*/ 1591979 h 3183957"/>
              <a:gd name="connsiteX3" fmla="*/ 923254 w 1846507"/>
              <a:gd name="connsiteY3" fmla="*/ 3183958 h 3183957"/>
              <a:gd name="connsiteX4" fmla="*/ 0 w 1846507"/>
              <a:gd name="connsiteY4" fmla="*/ 1591979 h 3183957"/>
              <a:gd name="connsiteX0" fmla="*/ 97667 w 1944175"/>
              <a:gd name="connsiteY0" fmla="*/ 1591979 h 3216823"/>
              <a:gd name="connsiteX1" fmla="*/ 1020921 w 1944175"/>
              <a:gd name="connsiteY1" fmla="*/ 0 h 3216823"/>
              <a:gd name="connsiteX2" fmla="*/ 1944175 w 1944175"/>
              <a:gd name="connsiteY2" fmla="*/ 1591979 h 3216823"/>
              <a:gd name="connsiteX3" fmla="*/ 1020921 w 1944175"/>
              <a:gd name="connsiteY3" fmla="*/ 3183958 h 3216823"/>
              <a:gd name="connsiteX4" fmla="*/ 131288 w 1944175"/>
              <a:gd name="connsiteY4" fmla="*/ 2584580 h 3216823"/>
              <a:gd name="connsiteX5" fmla="*/ 97667 w 1944175"/>
              <a:gd name="connsiteY5" fmla="*/ 1591979 h 321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175" h="3216823">
                <a:moveTo>
                  <a:pt x="97667" y="1591979"/>
                </a:moveTo>
                <a:cubicBezTo>
                  <a:pt x="245939" y="1161216"/>
                  <a:pt x="511022" y="0"/>
                  <a:pt x="1020921" y="0"/>
                </a:cubicBezTo>
                <a:cubicBezTo>
                  <a:pt x="1530820" y="0"/>
                  <a:pt x="1944175" y="712753"/>
                  <a:pt x="1944175" y="1591979"/>
                </a:cubicBezTo>
                <a:cubicBezTo>
                  <a:pt x="1944175" y="2471205"/>
                  <a:pt x="1323069" y="3018525"/>
                  <a:pt x="1020921" y="3183958"/>
                </a:cubicBezTo>
                <a:cubicBezTo>
                  <a:pt x="718773" y="3349391"/>
                  <a:pt x="285164" y="2849910"/>
                  <a:pt x="131288" y="2584580"/>
                </a:cubicBezTo>
                <a:cubicBezTo>
                  <a:pt x="-22588" y="2319250"/>
                  <a:pt x="-50605" y="2022742"/>
                  <a:pt x="97667" y="1591979"/>
                </a:cubicBezTo>
                <a:close/>
              </a:path>
            </a:pathLst>
          </a:cu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39764" y="662305"/>
            <a:ext cx="4128459" cy="42056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소제목을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778" y="662306"/>
            <a:ext cx="4128459" cy="29745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1102"/>
                </a:solidFill>
                <a:latin typeface="아리따-돋움(TTF)-Bold" pitchFamily="18" charset="-127"/>
                <a:ea typeface="아리따-돋움(TTF)-Bold" pitchFamily="18" charset="-127"/>
              </a:defRPr>
            </a:lvl1pPr>
          </a:lstStyle>
          <a:p>
            <a:pPr algn="r"/>
            <a:r>
              <a:rPr lang="en-US" altLang="ko-KR" sz="1333" dirty="0">
                <a:solidFill>
                  <a:srgbClr val="BB102C"/>
                </a:solidFill>
              </a:rPr>
              <a:t>PART 1. </a:t>
            </a:r>
            <a:r>
              <a:rPr lang="ko-KR" altLang="en-US" sz="1333" dirty="0">
                <a:solidFill>
                  <a:srgbClr val="BB102C"/>
                </a:solidFill>
              </a:rPr>
              <a:t>부제목 입력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288021" y="1537528"/>
            <a:ext cx="2945497" cy="4289097"/>
            <a:chOff x="4667133" y="1017256"/>
            <a:chExt cx="2209123" cy="3216823"/>
          </a:xfrm>
        </p:grpSpPr>
        <p:sp>
          <p:nvSpPr>
            <p:cNvPr id="56" name="타원 54"/>
            <p:cNvSpPr/>
            <p:nvPr/>
          </p:nvSpPr>
          <p:spPr>
            <a:xfrm rot="9900000">
              <a:off x="4667133" y="1017256"/>
              <a:ext cx="1944175" cy="3216823"/>
            </a:xfrm>
            <a:custGeom>
              <a:avLst/>
              <a:gdLst>
                <a:gd name="connsiteX0" fmla="*/ 0 w 1846507"/>
                <a:gd name="connsiteY0" fmla="*/ 1591979 h 3183957"/>
                <a:gd name="connsiteX1" fmla="*/ 923254 w 1846507"/>
                <a:gd name="connsiteY1" fmla="*/ 0 h 3183957"/>
                <a:gd name="connsiteX2" fmla="*/ 1846508 w 1846507"/>
                <a:gd name="connsiteY2" fmla="*/ 1591979 h 3183957"/>
                <a:gd name="connsiteX3" fmla="*/ 923254 w 1846507"/>
                <a:gd name="connsiteY3" fmla="*/ 3183958 h 3183957"/>
                <a:gd name="connsiteX4" fmla="*/ 0 w 1846507"/>
                <a:gd name="connsiteY4" fmla="*/ 1591979 h 3183957"/>
                <a:gd name="connsiteX0" fmla="*/ 97667 w 1944175"/>
                <a:gd name="connsiteY0" fmla="*/ 1591979 h 3216823"/>
                <a:gd name="connsiteX1" fmla="*/ 1020921 w 1944175"/>
                <a:gd name="connsiteY1" fmla="*/ 0 h 3216823"/>
                <a:gd name="connsiteX2" fmla="*/ 1944175 w 1944175"/>
                <a:gd name="connsiteY2" fmla="*/ 1591979 h 3216823"/>
                <a:gd name="connsiteX3" fmla="*/ 1020921 w 1944175"/>
                <a:gd name="connsiteY3" fmla="*/ 3183958 h 3216823"/>
                <a:gd name="connsiteX4" fmla="*/ 131288 w 1944175"/>
                <a:gd name="connsiteY4" fmla="*/ 2584580 h 3216823"/>
                <a:gd name="connsiteX5" fmla="*/ 97667 w 1944175"/>
                <a:gd name="connsiteY5" fmla="*/ 1591979 h 32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175" h="3216823">
                  <a:moveTo>
                    <a:pt x="97667" y="1591979"/>
                  </a:moveTo>
                  <a:cubicBezTo>
                    <a:pt x="245939" y="1161216"/>
                    <a:pt x="511022" y="0"/>
                    <a:pt x="1020921" y="0"/>
                  </a:cubicBezTo>
                  <a:cubicBezTo>
                    <a:pt x="1530820" y="0"/>
                    <a:pt x="1944175" y="712753"/>
                    <a:pt x="1944175" y="1591979"/>
                  </a:cubicBezTo>
                  <a:cubicBezTo>
                    <a:pt x="1944175" y="2471205"/>
                    <a:pt x="1323069" y="3018525"/>
                    <a:pt x="1020921" y="3183958"/>
                  </a:cubicBezTo>
                  <a:cubicBezTo>
                    <a:pt x="718773" y="3349391"/>
                    <a:pt x="285164" y="2849910"/>
                    <a:pt x="131288" y="2584580"/>
                  </a:cubicBezTo>
                  <a:cubicBezTo>
                    <a:pt x="-22588" y="2319250"/>
                    <a:pt x="-50605" y="2022742"/>
                    <a:pt x="97667" y="1591979"/>
                  </a:cubicBezTo>
                  <a:close/>
                </a:path>
              </a:pathLst>
            </a:custGeom>
            <a:solidFill>
              <a:srgbClr val="BB1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926960" y="1208678"/>
              <a:ext cx="1949296" cy="2114030"/>
              <a:chOff x="657856" y="1208678"/>
              <a:chExt cx="1949296" cy="2114030"/>
            </a:xfrm>
          </p:grpSpPr>
          <p:sp>
            <p:nvSpPr>
              <p:cNvPr id="26" name="타원 25"/>
              <p:cNvSpPr/>
              <p:nvPr/>
            </p:nvSpPr>
            <p:spPr>
              <a:xfrm rot="900000">
                <a:off x="901764" y="1208678"/>
                <a:ext cx="252868" cy="3600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62936" y="1905099"/>
                <a:ext cx="1944216" cy="62324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2</a:t>
                </a:r>
                <a:r>
                  <a:rPr lang="ko-KR" altLang="en-US" sz="2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월의</a:t>
                </a:r>
                <a:endPara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  <a:p>
                <a:r>
                  <a:rPr lang="ko-KR" altLang="en-US" sz="24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로얄밀크티</a:t>
                </a:r>
                <a:endPara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57856" y="2499742"/>
                <a:ext cx="1568936" cy="822966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Lorem ipsum dolor sit amet, consectetuer adipiscing elit. Maecenas porttitor congue massa. Fusce posuere, magna sed pulvinar ultricies, purus lectus malesuada libero, sit amet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commodo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magna</a:t>
                </a:r>
              </a:p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eros quis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urna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34944" y="1245988"/>
                <a:ext cx="576064" cy="28474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6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BB102C"/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02</a:t>
                </a:r>
                <a:endParaRPr lang="ko-KR" altLang="en-US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8952672" y="2283491"/>
            <a:ext cx="2400267" cy="3456384"/>
            <a:chOff x="6804248" y="1958329"/>
            <a:chExt cx="1800200" cy="259228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4" t="8342" r="8276" b="18141"/>
            <a:stretch/>
          </p:blipFill>
          <p:spPr bwMode="auto">
            <a:xfrm>
              <a:off x="6804248" y="1958329"/>
              <a:ext cx="1800199" cy="258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6804248" y="1958329"/>
              <a:ext cx="1800200" cy="2592288"/>
            </a:xfrm>
            <a:prstGeom prst="rect">
              <a:avLst/>
            </a:prstGeom>
            <a:solidFill>
              <a:srgbClr val="D01102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864822" y="5739875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Image 02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18275" y="1810211"/>
            <a:ext cx="2599061" cy="2818706"/>
            <a:chOff x="583119" y="1208678"/>
            <a:chExt cx="1949296" cy="2114030"/>
          </a:xfrm>
        </p:grpSpPr>
        <p:sp>
          <p:nvSpPr>
            <p:cNvPr id="41" name="타원 40"/>
            <p:cNvSpPr/>
            <p:nvPr/>
          </p:nvSpPr>
          <p:spPr>
            <a:xfrm rot="900000">
              <a:off x="806707" y="1208678"/>
              <a:ext cx="252868" cy="360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8199" y="1905099"/>
              <a:ext cx="1944216" cy="62324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1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월의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레몬아이스티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3119" y="2499742"/>
              <a:ext cx="1568936" cy="82296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Lorem ipsum dolor sit amet, consectetuer adipiscing elit. Maecenas porttitor congue massa. Fusce posuere, magna sed pulvinar ultricies, purus lectus malesuada libero, sit amet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commodo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magna</a:t>
              </a:r>
            </a:p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eros quis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urna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9887" y="1245988"/>
              <a:ext cx="576064" cy="28474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01</a:t>
              </a:r>
              <a:endParaRPr lang="ko-KR" altLang="en-US" sz="18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8817360" y="2296783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472926" y="5739875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Image 01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3562469" y="2283491"/>
            <a:ext cx="2400267" cy="3456384"/>
            <a:chOff x="2580556" y="1872149"/>
            <a:chExt cx="1800200" cy="2592288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171" r="26142"/>
            <a:stretch/>
          </p:blipFill>
          <p:spPr bwMode="auto">
            <a:xfrm>
              <a:off x="2580556" y="1872149"/>
              <a:ext cx="1800200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2580556" y="1872149"/>
              <a:ext cx="1800200" cy="2592288"/>
            </a:xfrm>
            <a:prstGeom prst="rect">
              <a:avLst/>
            </a:prstGeom>
            <a:solidFill>
              <a:srgbClr val="D01102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3407701" y="2296783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E1DF0FC-0C80-487C-96F9-BC77A09675E4}"/>
              </a:ext>
            </a:extLst>
          </p:cNvPr>
          <p:cNvSpPr txBox="1"/>
          <p:nvPr/>
        </p:nvSpPr>
        <p:spPr>
          <a:xfrm>
            <a:off x="9983665" y="435652"/>
            <a:ext cx="145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n w="6350"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2019.08.23</a:t>
            </a:r>
            <a:endParaRPr lang="ko-KR" altLang="en-US" sz="800" dirty="0">
              <a:ln w="6350"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rgbClr val="BB102C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98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9764" y="662305"/>
            <a:ext cx="4128459" cy="42056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소제목을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778" y="662306"/>
            <a:ext cx="4128459" cy="29745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1102"/>
                </a:solidFill>
                <a:latin typeface="아리따-돋움(TTF)-Bold" pitchFamily="18" charset="-127"/>
                <a:ea typeface="아리따-돋움(TTF)-Bold" pitchFamily="18" charset="-127"/>
              </a:defRPr>
            </a:lvl1pPr>
          </a:lstStyle>
          <a:p>
            <a:pPr algn="r"/>
            <a:r>
              <a:rPr lang="en-US" altLang="ko-KR" sz="1333" dirty="0">
                <a:solidFill>
                  <a:srgbClr val="BB102C"/>
                </a:solidFill>
              </a:rPr>
              <a:t>PART 0. </a:t>
            </a:r>
            <a:r>
              <a:rPr lang="ko-KR" altLang="en-US" sz="1333" dirty="0">
                <a:solidFill>
                  <a:srgbClr val="BB102C"/>
                </a:solidFill>
              </a:rPr>
              <a:t>키워드 정리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1DF0FC-0C80-487C-96F9-BC77A09675E4}"/>
              </a:ext>
            </a:extLst>
          </p:cNvPr>
          <p:cNvSpPr txBox="1"/>
          <p:nvPr/>
        </p:nvSpPr>
        <p:spPr>
          <a:xfrm>
            <a:off x="9983665" y="435652"/>
            <a:ext cx="145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n w="6350"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2019.08.23</a:t>
            </a:r>
            <a:endParaRPr lang="ko-KR" altLang="en-US" sz="800" dirty="0">
              <a:ln w="6350"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rgbClr val="BB102C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3942E3-102D-4C27-B5A1-83CD5A02717A}"/>
              </a:ext>
            </a:extLst>
          </p:cNvPr>
          <p:cNvSpPr txBox="1"/>
          <p:nvPr/>
        </p:nvSpPr>
        <p:spPr>
          <a:xfrm>
            <a:off x="744838" y="1674640"/>
            <a:ext cx="216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31750">
                  <a:solidFill>
                    <a:srgbClr val="C00000"/>
                  </a:solidFill>
                  <a:miter lim="800000"/>
                </a:ln>
                <a:solidFill>
                  <a:srgbClr val="BB102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TEXT</a:t>
            </a:r>
            <a:endParaRPr lang="ko-KR" altLang="en-US" sz="2800" dirty="0">
              <a:ln w="31750">
                <a:solidFill>
                  <a:srgbClr val="C00000"/>
                </a:solidFill>
                <a:miter lim="800000"/>
              </a:ln>
              <a:solidFill>
                <a:srgbClr val="BB102C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17D4FF-2E58-44C9-BAAE-04F41B89F0F6}"/>
              </a:ext>
            </a:extLst>
          </p:cNvPr>
          <p:cNvGrpSpPr/>
          <p:nvPr/>
        </p:nvGrpSpPr>
        <p:grpSpPr>
          <a:xfrm>
            <a:off x="2944097" y="1730133"/>
            <a:ext cx="8547231" cy="1172520"/>
            <a:chOff x="2660983" y="1730133"/>
            <a:chExt cx="8547231" cy="117252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19A541-4B0E-4A2D-BDF2-189C2490C492}"/>
                </a:ext>
              </a:extLst>
            </p:cNvPr>
            <p:cNvSpPr txBox="1"/>
            <p:nvPr/>
          </p:nvSpPr>
          <p:spPr>
            <a:xfrm>
              <a:off x="3838582" y="1730133"/>
              <a:ext cx="7369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Lorem ipsum dolor sit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amet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consectetuer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adipiscing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elit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Maecenas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porttitor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congue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massa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3BE5E7-1CFC-497C-AAF1-3615A74F3C8F}"/>
                </a:ext>
              </a:extLst>
            </p:cNvPr>
            <p:cNvSpPr txBox="1"/>
            <p:nvPr/>
          </p:nvSpPr>
          <p:spPr>
            <a:xfrm>
              <a:off x="2660983" y="1735793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사전적 의미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DF31DA2-D708-4E61-9E26-350033860C84}"/>
                </a:ext>
              </a:extLst>
            </p:cNvPr>
            <p:cNvCxnSpPr>
              <a:cxnSpLocks/>
            </p:cNvCxnSpPr>
            <p:nvPr/>
          </p:nvCxnSpPr>
          <p:spPr>
            <a:xfrm>
              <a:off x="2750475" y="2183271"/>
              <a:ext cx="79676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F21716-FECC-4C6F-83D5-561283ACE527}"/>
                </a:ext>
              </a:extLst>
            </p:cNvPr>
            <p:cNvSpPr txBox="1"/>
            <p:nvPr/>
          </p:nvSpPr>
          <p:spPr>
            <a:xfrm>
              <a:off x="3838582" y="2348655"/>
              <a:ext cx="6675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Nunc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viverra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imperdiet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enim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Fusce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est.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Vivamus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tellus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Pellentesque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habitant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morbi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tristique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senectus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netus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malesuada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fames ac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turpis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egestas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Proin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pharetra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nonummy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pede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Mauris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orci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6DA823-020A-4455-923F-5FACCE2AA16F}"/>
                </a:ext>
              </a:extLst>
            </p:cNvPr>
            <p:cNvSpPr txBox="1"/>
            <p:nvPr/>
          </p:nvSpPr>
          <p:spPr>
            <a:xfrm>
              <a:off x="2660983" y="2354315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학술적 의미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3E3EA7C-177C-426E-9CEF-5E493F894991}"/>
              </a:ext>
            </a:extLst>
          </p:cNvPr>
          <p:cNvSpPr txBox="1"/>
          <p:nvPr/>
        </p:nvSpPr>
        <p:spPr>
          <a:xfrm>
            <a:off x="744838" y="3246982"/>
            <a:ext cx="216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31750">
                  <a:solidFill>
                    <a:srgbClr val="C00000"/>
                  </a:solidFill>
                  <a:miter lim="800000"/>
                </a:ln>
                <a:solidFill>
                  <a:srgbClr val="BB102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IMAGE</a:t>
            </a:r>
            <a:endParaRPr lang="ko-KR" altLang="en-US" sz="2800" dirty="0">
              <a:ln w="31750">
                <a:solidFill>
                  <a:srgbClr val="C00000"/>
                </a:solidFill>
                <a:miter lim="800000"/>
              </a:ln>
              <a:solidFill>
                <a:srgbClr val="BB102C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9D35CD-DBBE-4E10-94E3-813D2B24EAFF}"/>
              </a:ext>
            </a:extLst>
          </p:cNvPr>
          <p:cNvSpPr txBox="1"/>
          <p:nvPr/>
        </p:nvSpPr>
        <p:spPr>
          <a:xfrm>
            <a:off x="744838" y="4827637"/>
            <a:ext cx="216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31750">
                  <a:solidFill>
                    <a:srgbClr val="C00000"/>
                  </a:solidFill>
                  <a:miter lim="800000"/>
                </a:ln>
                <a:solidFill>
                  <a:srgbClr val="BB102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DESIGN</a:t>
            </a:r>
            <a:endParaRPr lang="ko-KR" altLang="en-US" sz="2800" dirty="0">
              <a:ln w="31750">
                <a:solidFill>
                  <a:srgbClr val="C00000"/>
                </a:solidFill>
                <a:miter lim="800000"/>
              </a:ln>
              <a:solidFill>
                <a:srgbClr val="BB102C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42085ED-B6F8-4000-B706-A7979C86D1D7}"/>
              </a:ext>
            </a:extLst>
          </p:cNvPr>
          <p:cNvGrpSpPr/>
          <p:nvPr/>
        </p:nvGrpSpPr>
        <p:grpSpPr>
          <a:xfrm>
            <a:off x="2944097" y="3312772"/>
            <a:ext cx="8547231" cy="1172520"/>
            <a:chOff x="2660983" y="1730133"/>
            <a:chExt cx="8547231" cy="117252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8DB54E-281A-4649-A642-E43FAE29DD6D}"/>
                </a:ext>
              </a:extLst>
            </p:cNvPr>
            <p:cNvSpPr txBox="1"/>
            <p:nvPr/>
          </p:nvSpPr>
          <p:spPr>
            <a:xfrm>
              <a:off x="3838582" y="1730133"/>
              <a:ext cx="7369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Lorem ipsum dolor sit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amet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consectetuer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adipiscing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elit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Maecenas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porttitor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congue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massa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DAF651-D5FA-42FE-911E-06994F3E7FB2}"/>
                </a:ext>
              </a:extLst>
            </p:cNvPr>
            <p:cNvSpPr txBox="1"/>
            <p:nvPr/>
          </p:nvSpPr>
          <p:spPr>
            <a:xfrm>
              <a:off x="2660983" y="1735793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사전적 의미</a:t>
              </a: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EB434BE-0F46-4902-A933-13D0308B9451}"/>
                </a:ext>
              </a:extLst>
            </p:cNvPr>
            <p:cNvCxnSpPr>
              <a:cxnSpLocks/>
            </p:cNvCxnSpPr>
            <p:nvPr/>
          </p:nvCxnSpPr>
          <p:spPr>
            <a:xfrm>
              <a:off x="2750475" y="2183271"/>
              <a:ext cx="79676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92F40E5-9200-4D94-B666-11F64C0AF722}"/>
                </a:ext>
              </a:extLst>
            </p:cNvPr>
            <p:cNvSpPr txBox="1"/>
            <p:nvPr/>
          </p:nvSpPr>
          <p:spPr>
            <a:xfrm>
              <a:off x="3838582" y="2348655"/>
              <a:ext cx="6675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Nunc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viverra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imperdiet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enim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Fusce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est.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Vivamus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tellus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Pellentesque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habitant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morbi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tristique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senectus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netus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malesuada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fames ac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turpis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egestas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Proin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pharetra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nonummy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pede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Mauris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orci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B77513-33D1-43A6-9AA4-8B15B1D0227E}"/>
                </a:ext>
              </a:extLst>
            </p:cNvPr>
            <p:cNvSpPr txBox="1"/>
            <p:nvPr/>
          </p:nvSpPr>
          <p:spPr>
            <a:xfrm>
              <a:off x="2660983" y="2354315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학술적 의미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E3901AA-1285-47F1-B3B0-302223B3887C}"/>
              </a:ext>
            </a:extLst>
          </p:cNvPr>
          <p:cNvGrpSpPr/>
          <p:nvPr/>
        </p:nvGrpSpPr>
        <p:grpSpPr>
          <a:xfrm>
            <a:off x="2944097" y="4873318"/>
            <a:ext cx="8547231" cy="1172520"/>
            <a:chOff x="2660983" y="1730133"/>
            <a:chExt cx="8547231" cy="117252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19377C2-30A8-40E9-9CD0-D323EB90E576}"/>
                </a:ext>
              </a:extLst>
            </p:cNvPr>
            <p:cNvSpPr txBox="1"/>
            <p:nvPr/>
          </p:nvSpPr>
          <p:spPr>
            <a:xfrm>
              <a:off x="3838582" y="1730133"/>
              <a:ext cx="7369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Lorem ipsum dolor sit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amet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consectetuer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adipiscing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elit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Maecenas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porttitor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congue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massa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EC2ED5-9303-48B3-8739-F150807CC2EA}"/>
                </a:ext>
              </a:extLst>
            </p:cNvPr>
            <p:cNvSpPr txBox="1"/>
            <p:nvPr/>
          </p:nvSpPr>
          <p:spPr>
            <a:xfrm>
              <a:off x="2660983" y="1735793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사전적 의미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F9112EF-D4D1-4F7D-9E4E-D165E5170A79}"/>
                </a:ext>
              </a:extLst>
            </p:cNvPr>
            <p:cNvCxnSpPr>
              <a:cxnSpLocks/>
            </p:cNvCxnSpPr>
            <p:nvPr/>
          </p:nvCxnSpPr>
          <p:spPr>
            <a:xfrm>
              <a:off x="2750475" y="2183271"/>
              <a:ext cx="79676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1E9569-C191-4B91-A632-23DF9819A6F3}"/>
                </a:ext>
              </a:extLst>
            </p:cNvPr>
            <p:cNvSpPr txBox="1"/>
            <p:nvPr/>
          </p:nvSpPr>
          <p:spPr>
            <a:xfrm>
              <a:off x="3838582" y="2348655"/>
              <a:ext cx="6675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Nunc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viverra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imperdiet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enim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Fusce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est.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Vivamus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tellus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Pellentesque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habitant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morbi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tristique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senectus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netus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malesuada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fames ac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turpis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egestas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Proin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pharetra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nonummy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pede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Mauris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orci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790D9F-2FEC-4FD5-ACC7-4EFBF889702E}"/>
                </a:ext>
              </a:extLst>
            </p:cNvPr>
            <p:cNvSpPr txBox="1"/>
            <p:nvPr/>
          </p:nvSpPr>
          <p:spPr>
            <a:xfrm>
              <a:off x="2660983" y="2354315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학술적 의미</a:t>
              </a:r>
            </a:p>
          </p:txBody>
        </p:sp>
      </p:grp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4006A8E-EDF1-4776-818F-988DC39BA817}"/>
              </a:ext>
            </a:extLst>
          </p:cNvPr>
          <p:cNvCxnSpPr>
            <a:cxnSpLocks/>
          </p:cNvCxnSpPr>
          <p:nvPr/>
        </p:nvCxnSpPr>
        <p:spPr>
          <a:xfrm>
            <a:off x="3033589" y="3109906"/>
            <a:ext cx="7967640" cy="0"/>
          </a:xfrm>
          <a:prstGeom prst="line">
            <a:avLst/>
          </a:prstGeom>
          <a:ln w="6350"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68A79E9-E7D6-4473-86FA-DF6A5475D74D}"/>
              </a:ext>
            </a:extLst>
          </p:cNvPr>
          <p:cNvCxnSpPr>
            <a:cxnSpLocks/>
          </p:cNvCxnSpPr>
          <p:nvPr/>
        </p:nvCxnSpPr>
        <p:spPr>
          <a:xfrm>
            <a:off x="3033589" y="4696601"/>
            <a:ext cx="7967640" cy="0"/>
          </a:xfrm>
          <a:prstGeom prst="line">
            <a:avLst/>
          </a:prstGeom>
          <a:ln w="6350"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47DBA6D-D34F-48A1-A586-9DB8BFA6633F}"/>
              </a:ext>
            </a:extLst>
          </p:cNvPr>
          <p:cNvCxnSpPr>
            <a:cxnSpLocks/>
          </p:cNvCxnSpPr>
          <p:nvPr/>
        </p:nvCxnSpPr>
        <p:spPr>
          <a:xfrm>
            <a:off x="3033589" y="6242073"/>
            <a:ext cx="7967640" cy="0"/>
          </a:xfrm>
          <a:prstGeom prst="line">
            <a:avLst/>
          </a:prstGeom>
          <a:ln w="6350"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92942C87-7EB9-4866-AE74-F55AF6712EF8}"/>
              </a:ext>
            </a:extLst>
          </p:cNvPr>
          <p:cNvSpPr/>
          <p:nvPr/>
        </p:nvSpPr>
        <p:spPr>
          <a:xfrm>
            <a:off x="2622131" y="1805246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7" name="화살표: 갈매기형 수장 96">
            <a:extLst>
              <a:ext uri="{FF2B5EF4-FFF2-40B4-BE49-F238E27FC236}">
                <a16:creationId xmlns:a16="http://schemas.microsoft.com/office/drawing/2014/main" id="{C91E5BD0-12DE-4267-96BF-81DE1B59AE1F}"/>
              </a:ext>
            </a:extLst>
          </p:cNvPr>
          <p:cNvSpPr/>
          <p:nvPr/>
        </p:nvSpPr>
        <p:spPr>
          <a:xfrm>
            <a:off x="2622131" y="3380063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8" name="화살표: 갈매기형 수장 97">
            <a:extLst>
              <a:ext uri="{FF2B5EF4-FFF2-40B4-BE49-F238E27FC236}">
                <a16:creationId xmlns:a16="http://schemas.microsoft.com/office/drawing/2014/main" id="{E4B790CF-56C2-4748-8798-29C6379822C3}"/>
              </a:ext>
            </a:extLst>
          </p:cNvPr>
          <p:cNvSpPr/>
          <p:nvPr/>
        </p:nvSpPr>
        <p:spPr>
          <a:xfrm>
            <a:off x="2622131" y="4955166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0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D633866-C7F6-437F-B253-41BC18FAF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78" t="2201" r="14677" b="761"/>
          <a:stretch/>
        </p:blipFill>
        <p:spPr bwMode="auto">
          <a:xfrm>
            <a:off x="5334000" y="101600"/>
            <a:ext cx="6858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자유형 34"/>
          <p:cNvSpPr/>
          <p:nvPr/>
        </p:nvSpPr>
        <p:spPr>
          <a:xfrm>
            <a:off x="7618178" y="1938679"/>
            <a:ext cx="4573822" cy="4919320"/>
          </a:xfrm>
          <a:custGeom>
            <a:avLst/>
            <a:gdLst>
              <a:gd name="connsiteX0" fmla="*/ 3501958 w 4573822"/>
              <a:gd name="connsiteY0" fmla="*/ 0 h 4919320"/>
              <a:gd name="connsiteX1" fmla="*/ 4543333 w 4573822"/>
              <a:gd name="connsiteY1" fmla="*/ 157441 h 4919320"/>
              <a:gd name="connsiteX2" fmla="*/ 4573822 w 4573822"/>
              <a:gd name="connsiteY2" fmla="*/ 167758 h 4919320"/>
              <a:gd name="connsiteX3" fmla="*/ 4573822 w 4573822"/>
              <a:gd name="connsiteY3" fmla="*/ 4919320 h 4919320"/>
              <a:gd name="connsiteX4" fmla="*/ 301331 w 4573822"/>
              <a:gd name="connsiteY4" fmla="*/ 4919320 h 4919320"/>
              <a:gd name="connsiteX5" fmla="*/ 275202 w 4573822"/>
              <a:gd name="connsiteY5" fmla="*/ 4865078 h 4919320"/>
              <a:gd name="connsiteX6" fmla="*/ 0 w 4573822"/>
              <a:gd name="connsiteY6" fmla="*/ 3501958 h 4919320"/>
              <a:gd name="connsiteX7" fmla="*/ 3501958 w 4573822"/>
              <a:gd name="connsiteY7" fmla="*/ 0 h 491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3822" h="4919320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428793" y="5423163"/>
            <a:ext cx="5149807" cy="755733"/>
            <a:chOff x="5791200" y="5307131"/>
            <a:chExt cx="5492905" cy="774221"/>
          </a:xfrm>
        </p:grpSpPr>
        <p:grpSp>
          <p:nvGrpSpPr>
            <p:cNvPr id="47" name="그룹 46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99216" y="2167354"/>
                <a:ext cx="230585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4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328094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2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5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3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328097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6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1356378" y="1245700"/>
            <a:ext cx="7570452" cy="119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HEALING</a:t>
            </a:r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EARS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01EA88-6B88-4C94-9582-B56C74808304}"/>
              </a:ext>
            </a:extLst>
          </p:cNvPr>
          <p:cNvSpPr/>
          <p:nvPr/>
        </p:nvSpPr>
        <p:spPr>
          <a:xfrm>
            <a:off x="7709617" y="2056029"/>
            <a:ext cx="169122" cy="16215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AD47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19F065-E8E6-4261-8A5E-CA1EA4C54CC9}"/>
              </a:ext>
            </a:extLst>
          </p:cNvPr>
          <p:cNvSpPr/>
          <p:nvPr/>
        </p:nvSpPr>
        <p:spPr>
          <a:xfrm>
            <a:off x="1428792" y="2359401"/>
            <a:ext cx="530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스테이션형 이어폰</a:t>
            </a:r>
            <a:r>
              <a:rPr lang="en-US" altLang="ko-KR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헤드폰 </a:t>
            </a:r>
            <a:r>
              <a:rPr lang="ko-KR" altLang="en-US" err="1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쉐어링</a:t>
            </a:r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379497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6973BB59-0B4E-4B79-B320-263C1988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188"/>
            <a:ext cx="12191999" cy="68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3" y="-14187"/>
            <a:ext cx="12192001" cy="6770586"/>
          </a:xfrm>
          <a:prstGeom prst="rect">
            <a:avLst/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0" y="3076583"/>
            <a:ext cx="12192000" cy="3679818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98777" y="3668934"/>
            <a:ext cx="0" cy="2575889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018271" y="1186132"/>
            <a:ext cx="3736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Station Type Earphone/Headphone Sharing Service Platform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611716" y="3734078"/>
            <a:ext cx="3916457" cy="2497554"/>
            <a:chOff x="706966" y="3829399"/>
            <a:chExt cx="3916457" cy="2497554"/>
          </a:xfrm>
        </p:grpSpPr>
        <p:sp>
          <p:nvSpPr>
            <p:cNvPr id="22" name="TextBox 21"/>
            <p:cNvSpPr txBox="1"/>
            <p:nvPr/>
          </p:nvSpPr>
          <p:spPr>
            <a:xfrm>
              <a:off x="706966" y="5271469"/>
              <a:ext cx="1693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피드백에 대한 답변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6966" y="3829399"/>
              <a:ext cx="3512500" cy="1090509"/>
              <a:chOff x="706966" y="2206271"/>
              <a:chExt cx="3512500" cy="109050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06966" y="2206271"/>
                <a:ext cx="18325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지난 발표에서의 피드백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6966" y="2508551"/>
                <a:ext cx="3512500" cy="78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계획한 주제와 관련하여 가장 유사한 서비스들 탐색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고객 니즈의 그룹핑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객관화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퍼소나 작성하기</a:t>
                </a:r>
                <a:endPara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고객 니즈에 맞는 프레임워크 설정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06966" y="5538724"/>
              <a:ext cx="3916457" cy="78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보조 배터리 대여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전동 킥보드 대여 서비스에 대해 조사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예상 이용 고객을 특정하고 분류하여 사용자 시나리오 작성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환경과 더불어 전체적인 시스템 흐름도 설명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104236" y="3666195"/>
            <a:ext cx="2500525" cy="338554"/>
            <a:chOff x="4951836" y="3843641"/>
            <a:chExt cx="2500525" cy="338555"/>
          </a:xfrm>
        </p:grpSpPr>
        <p:sp>
          <p:nvSpPr>
            <p:cNvPr id="6" name="육각형 5"/>
            <p:cNvSpPr/>
            <p:nvPr/>
          </p:nvSpPr>
          <p:spPr>
            <a:xfrm>
              <a:off x="4951836" y="3867428"/>
              <a:ext cx="2500524" cy="302280"/>
            </a:xfrm>
            <a:prstGeom prst="hexag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1837" y="3843641"/>
              <a:ext cx="250052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 N D E X</a:t>
              </a:r>
              <a:endPara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104237" y="4168568"/>
            <a:ext cx="2420513" cy="203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 졸업 연구 개발 배경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관련 연구 및 사례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연구 개발 목표 및 효과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시스템 수행 시나리오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시스템 구성도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859DE6-CE09-4261-98FD-BCE65018B857}"/>
              </a:ext>
            </a:extLst>
          </p:cNvPr>
          <p:cNvGrpSpPr/>
          <p:nvPr/>
        </p:nvGrpSpPr>
        <p:grpSpPr>
          <a:xfrm>
            <a:off x="531207" y="524705"/>
            <a:ext cx="6298283" cy="2289131"/>
            <a:chOff x="496917" y="524705"/>
            <a:chExt cx="6298283" cy="2289131"/>
          </a:xfrm>
        </p:grpSpPr>
        <p:sp>
          <p:nvSpPr>
            <p:cNvPr id="19" name="TextBox 18"/>
            <p:cNvSpPr txBox="1"/>
            <p:nvPr/>
          </p:nvSpPr>
          <p:spPr>
            <a:xfrm>
              <a:off x="496917" y="1613507"/>
              <a:ext cx="54941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2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EARS</a:t>
              </a:r>
              <a:endParaRPr lang="ko-KR" altLang="en-US" sz="7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958757" y="2412412"/>
              <a:ext cx="162155" cy="162155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70AD47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921B4B-2981-4B77-A789-72BBB5D66919}"/>
                </a:ext>
              </a:extLst>
            </p:cNvPr>
            <p:cNvSpPr txBox="1"/>
            <p:nvPr/>
          </p:nvSpPr>
          <p:spPr>
            <a:xfrm>
              <a:off x="1301015" y="524705"/>
              <a:ext cx="54941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HEALING</a:t>
              </a:r>
              <a:endParaRPr lang="ko-KR" altLang="en-US" sz="7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3FDBCF-2F65-4BD8-874C-603F9D35BF39}"/>
              </a:ext>
            </a:extLst>
          </p:cNvPr>
          <p:cNvSpPr txBox="1"/>
          <p:nvPr/>
        </p:nvSpPr>
        <p:spPr>
          <a:xfrm>
            <a:off x="8605627" y="4168568"/>
            <a:ext cx="2484736" cy="203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6.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 시스템 모듈 상세 설계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데모 환경 설계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개발 환경 및 개발방법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9.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업무분담 및 수행 일정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10.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필요기술 및 참고문헌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0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6973BB59-0B4E-4B79-B320-263C1988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188"/>
            <a:ext cx="12191999" cy="68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400758" y="-14188"/>
            <a:ext cx="12993511" cy="7033449"/>
          </a:xfrm>
          <a:prstGeom prst="rect">
            <a:avLst/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0" y="3204157"/>
            <a:ext cx="12192000" cy="3552244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4025" y="132749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CONTENTS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46377" y="3784599"/>
            <a:ext cx="0" cy="2575889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80645" y="1338032"/>
            <a:ext cx="3736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선택이 아닌 필요에 의한 채식</a:t>
            </a:r>
            <a:r>
              <a:rPr lang="en-US" altLang="ko-KR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당신의 채식 식사와 식단 선택으로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건강과 환경보호를 실천해보세요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7585" y="1245700"/>
            <a:ext cx="5494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VEGANISM</a:t>
            </a:r>
            <a:endParaRPr lang="ko-KR" altLang="en-US" sz="7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16445" y="1984578"/>
            <a:ext cx="162155" cy="16215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AD47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6966" y="3867428"/>
            <a:ext cx="2981907" cy="2386956"/>
            <a:chOff x="706966" y="3829399"/>
            <a:chExt cx="2981907" cy="2386956"/>
          </a:xfrm>
        </p:grpSpPr>
        <p:sp>
          <p:nvSpPr>
            <p:cNvPr id="22" name="TextBox 21"/>
            <p:cNvSpPr txBox="1"/>
            <p:nvPr/>
          </p:nvSpPr>
          <p:spPr>
            <a:xfrm>
              <a:off x="706966" y="5395294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입력해 주세요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6966" y="3829399"/>
              <a:ext cx="2981907" cy="1364109"/>
              <a:chOff x="706966" y="2206271"/>
              <a:chExt cx="2981907" cy="136410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06966" y="2206271"/>
                <a:ext cx="13484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입력해 주세요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6966" y="2508551"/>
                <a:ext cx="2981907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  <a:endPara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06966" y="5662549"/>
              <a:ext cx="2981907" cy="55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  <a:endPara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51836" y="3867428"/>
            <a:ext cx="2500525" cy="320454"/>
            <a:chOff x="4951836" y="3867428"/>
            <a:chExt cx="2500525" cy="320454"/>
          </a:xfrm>
        </p:grpSpPr>
        <p:sp>
          <p:nvSpPr>
            <p:cNvPr id="6" name="육각형 5"/>
            <p:cNvSpPr/>
            <p:nvPr/>
          </p:nvSpPr>
          <p:spPr>
            <a:xfrm>
              <a:off x="4951836" y="3867428"/>
              <a:ext cx="2500524" cy="302280"/>
            </a:xfrm>
            <a:prstGeom prst="hexag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1837" y="3880105"/>
              <a:ext cx="2500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컨텐츠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951836" y="4346011"/>
            <a:ext cx="6579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Nunc viverra imperdiet enim. Fusce est. Vivamus 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turpis egestas. Proin pharetra nonummy pede. Mauris et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ound blue pla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1251" y="623967"/>
            <a:ext cx="6925533" cy="3899076"/>
          </a:xfrm>
          <a:prstGeom prst="rect">
            <a:avLst/>
          </a:prstGeom>
          <a:noFill/>
          <a:ln w="158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6966" y="1086832"/>
            <a:ext cx="388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미래를 위한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채식 식단 실천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4884" y="5182886"/>
            <a:ext cx="82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Nunc viverra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imperdi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 enim. Fusce est. Vivamus 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tellus.Pellentesque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morbi tristique senectus et netus et malesuada fames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 turpis egestas. Proin pharetra nonummy pede. Mauris et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75217" y="4942417"/>
            <a:ext cx="1084156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20809" y="3157708"/>
            <a:ext cx="1711960" cy="1211893"/>
            <a:chOff x="812801" y="3157708"/>
            <a:chExt cx="1711960" cy="1211893"/>
          </a:xfrm>
        </p:grpSpPr>
        <p:grpSp>
          <p:nvGrpSpPr>
            <p:cNvPr id="11" name="그룹 10"/>
            <p:cNvGrpSpPr/>
            <p:nvPr/>
          </p:nvGrpSpPr>
          <p:grpSpPr>
            <a:xfrm>
              <a:off x="812801" y="3157708"/>
              <a:ext cx="1711960" cy="336550"/>
              <a:chOff x="812800" y="2117602"/>
              <a:chExt cx="2003425" cy="336550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307826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812801" y="3595379"/>
              <a:ext cx="1711960" cy="336550"/>
              <a:chOff x="812800" y="2117602"/>
              <a:chExt cx="2003425" cy="33655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307825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12801" y="4033051"/>
              <a:ext cx="1711960" cy="336550"/>
              <a:chOff x="812800" y="2117602"/>
              <a:chExt cx="2003425" cy="33655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307827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06966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1133" y="5265431"/>
            <a:ext cx="2785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 키워드를 이 곳에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작성해서 강조해 주세요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133" y="6134401"/>
            <a:ext cx="390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기입란 </a:t>
            </a:r>
            <a:r>
              <a:rPr lang="en-US" altLang="ko-KR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(00.00.0)</a:t>
            </a:r>
            <a:endParaRPr lang="ko-KR" altLang="en-US" sz="110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58957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ced broccoli and cucumber on plate with gray stainless steel fork near green bell pepper, snowpea, and avocado frui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8566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5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20058" y="1086832"/>
            <a:ext cx="581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샐러드로 시작하는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신선하고 건강한 채식 식단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0059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988310" y="2516850"/>
            <a:ext cx="582135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20058" y="2890696"/>
            <a:ext cx="3724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슬라이드에 대한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세부 키워드를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곳에 작성해서 강조해 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3902" y="4131096"/>
            <a:ext cx="567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이미지는 정보를 시각화하는 가장 효과적인 매체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3902" y="4458632"/>
            <a:ext cx="5489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morbi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tristique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senectus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egestas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Proin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pharetra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nonummy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pede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Mauris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libero,.</a:t>
            </a:r>
          </a:p>
        </p:txBody>
      </p:sp>
    </p:spTree>
    <p:extLst>
      <p:ext uri="{BB962C8B-B14F-4D97-AF65-F5344CB8AC3E}">
        <p14:creationId xmlns:p14="http://schemas.microsoft.com/office/powerpoint/2010/main" val="15598733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5577" y="554891"/>
            <a:ext cx="11280847" cy="5833722"/>
            <a:chOff x="456652" y="494110"/>
            <a:chExt cx="11280847" cy="5833722"/>
          </a:xfrm>
        </p:grpSpPr>
        <p:grpSp>
          <p:nvGrpSpPr>
            <p:cNvPr id="41" name="그룹 40"/>
            <p:cNvGrpSpPr/>
            <p:nvPr/>
          </p:nvGrpSpPr>
          <p:grpSpPr>
            <a:xfrm>
              <a:off x="3386908" y="1168060"/>
              <a:ext cx="5418183" cy="5159772"/>
              <a:chOff x="1173092" y="716657"/>
              <a:chExt cx="5418183" cy="5159772"/>
            </a:xfrm>
          </p:grpSpPr>
          <p:sp>
            <p:nvSpPr>
              <p:cNvPr id="29" name="정오각형 28"/>
              <p:cNvSpPr/>
              <p:nvPr/>
            </p:nvSpPr>
            <p:spPr>
              <a:xfrm>
                <a:off x="2028956" y="1382097"/>
                <a:ext cx="3708607" cy="3532007"/>
              </a:xfrm>
              <a:prstGeom prst="pentagon">
                <a:avLst/>
              </a:prstGeom>
              <a:solidFill>
                <a:schemeClr val="bg1">
                  <a:alpha val="15000"/>
                </a:schemeClr>
              </a:solidFill>
              <a:ln>
                <a:solidFill>
                  <a:srgbClr val="92B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2464572" y="1407492"/>
                <a:ext cx="2801064" cy="3484991"/>
              </a:xfrm>
              <a:custGeom>
                <a:avLst/>
                <a:gdLst>
                  <a:gd name="connsiteX0" fmla="*/ 0 w 3801979"/>
                  <a:gd name="connsiteY0" fmla="*/ 385010 h 2233061"/>
                  <a:gd name="connsiteX1" fmla="*/ 1617044 w 3801979"/>
                  <a:gd name="connsiteY1" fmla="*/ 0 h 2233061"/>
                  <a:gd name="connsiteX2" fmla="*/ 3801979 w 3801979"/>
                  <a:gd name="connsiteY2" fmla="*/ 182880 h 2233061"/>
                  <a:gd name="connsiteX3" fmla="*/ 2637322 w 3801979"/>
                  <a:gd name="connsiteY3" fmla="*/ 2233061 h 2233061"/>
                  <a:gd name="connsiteX4" fmla="*/ 1087655 w 3801979"/>
                  <a:gd name="connsiteY4" fmla="*/ 1674796 h 2233061"/>
                  <a:gd name="connsiteX5" fmla="*/ 0 w 3801979"/>
                  <a:gd name="connsiteY5" fmla="*/ 385010 h 2233061"/>
                  <a:gd name="connsiteX0" fmla="*/ 0 w 3801979"/>
                  <a:gd name="connsiteY0" fmla="*/ 1761423 h 3609474"/>
                  <a:gd name="connsiteX1" fmla="*/ 1674796 w 3801979"/>
                  <a:gd name="connsiteY1" fmla="*/ 0 h 3609474"/>
                  <a:gd name="connsiteX2" fmla="*/ 3801979 w 3801979"/>
                  <a:gd name="connsiteY2" fmla="*/ 1559293 h 3609474"/>
                  <a:gd name="connsiteX3" fmla="*/ 2637322 w 3801979"/>
                  <a:gd name="connsiteY3" fmla="*/ 3609474 h 3609474"/>
                  <a:gd name="connsiteX4" fmla="*/ 1087655 w 3801979"/>
                  <a:gd name="connsiteY4" fmla="*/ 3051209 h 3609474"/>
                  <a:gd name="connsiteX5" fmla="*/ 0 w 3801979"/>
                  <a:gd name="connsiteY5" fmla="*/ 1761423 h 3609474"/>
                  <a:gd name="connsiteX0" fmla="*/ 0 w 2810577"/>
                  <a:gd name="connsiteY0" fmla="*/ 1761423 h 3609474"/>
                  <a:gd name="connsiteX1" fmla="*/ 1674796 w 2810577"/>
                  <a:gd name="connsiteY1" fmla="*/ 0 h 3609474"/>
                  <a:gd name="connsiteX2" fmla="*/ 2810577 w 2810577"/>
                  <a:gd name="connsiteY2" fmla="*/ 1925053 h 3609474"/>
                  <a:gd name="connsiteX3" fmla="*/ 2637322 w 2810577"/>
                  <a:gd name="connsiteY3" fmla="*/ 3609474 h 3609474"/>
                  <a:gd name="connsiteX4" fmla="*/ 1087655 w 2810577"/>
                  <a:gd name="connsiteY4" fmla="*/ 3051209 h 3609474"/>
                  <a:gd name="connsiteX5" fmla="*/ 0 w 2810577"/>
                  <a:gd name="connsiteY5" fmla="*/ 1761423 h 3609474"/>
                  <a:gd name="connsiteX0" fmla="*/ 0 w 2810577"/>
                  <a:gd name="connsiteY0" fmla="*/ 1761423 h 4177365"/>
                  <a:gd name="connsiteX1" fmla="*/ 1674796 w 2810577"/>
                  <a:gd name="connsiteY1" fmla="*/ 0 h 4177365"/>
                  <a:gd name="connsiteX2" fmla="*/ 2810577 w 2810577"/>
                  <a:gd name="connsiteY2" fmla="*/ 1925053 h 4177365"/>
                  <a:gd name="connsiteX3" fmla="*/ 2637322 w 2810577"/>
                  <a:gd name="connsiteY3" fmla="*/ 3609474 h 4177365"/>
                  <a:gd name="connsiteX4" fmla="*/ 259882 w 2810577"/>
                  <a:gd name="connsiteY4" fmla="*/ 4177365 h 4177365"/>
                  <a:gd name="connsiteX5" fmla="*/ 0 w 2810577"/>
                  <a:gd name="connsiteY5" fmla="*/ 1761423 h 4177365"/>
                  <a:gd name="connsiteX0" fmla="*/ 0 w 3468566"/>
                  <a:gd name="connsiteY0" fmla="*/ 1761423 h 4177365"/>
                  <a:gd name="connsiteX1" fmla="*/ 1674796 w 3468566"/>
                  <a:gd name="connsiteY1" fmla="*/ 0 h 4177365"/>
                  <a:gd name="connsiteX2" fmla="*/ 3468566 w 3468566"/>
                  <a:gd name="connsiteY2" fmla="*/ 1686815 h 4177365"/>
                  <a:gd name="connsiteX3" fmla="*/ 2637322 w 3468566"/>
                  <a:gd name="connsiteY3" fmla="*/ 3609474 h 4177365"/>
                  <a:gd name="connsiteX4" fmla="*/ 259882 w 3468566"/>
                  <a:gd name="connsiteY4" fmla="*/ 4177365 h 4177365"/>
                  <a:gd name="connsiteX5" fmla="*/ 0 w 3468566"/>
                  <a:gd name="connsiteY5" fmla="*/ 1761423 h 4177365"/>
                  <a:gd name="connsiteX0" fmla="*/ 0 w 3271479"/>
                  <a:gd name="connsiteY0" fmla="*/ 1761423 h 4177365"/>
                  <a:gd name="connsiteX1" fmla="*/ 1674796 w 3271479"/>
                  <a:gd name="connsiteY1" fmla="*/ 0 h 4177365"/>
                  <a:gd name="connsiteX2" fmla="*/ 3271479 w 3271479"/>
                  <a:gd name="connsiteY2" fmla="*/ 1739205 h 4177365"/>
                  <a:gd name="connsiteX3" fmla="*/ 2637322 w 3271479"/>
                  <a:gd name="connsiteY3" fmla="*/ 3609474 h 4177365"/>
                  <a:gd name="connsiteX4" fmla="*/ 259882 w 3271479"/>
                  <a:gd name="connsiteY4" fmla="*/ 4177365 h 4177365"/>
                  <a:gd name="connsiteX5" fmla="*/ 0 w 3271479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637322 w 3301416"/>
                  <a:gd name="connsiteY3" fmla="*/ 3609474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562479 w 3301416"/>
                  <a:gd name="connsiteY3" fmla="*/ 3519663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02522"/>
                  <a:gd name="connsiteX1" fmla="*/ 1674796 w 3301416"/>
                  <a:gd name="connsiteY1" fmla="*/ 0 h 4102522"/>
                  <a:gd name="connsiteX2" fmla="*/ 3301416 w 3301416"/>
                  <a:gd name="connsiteY2" fmla="*/ 1776627 h 4102522"/>
                  <a:gd name="connsiteX3" fmla="*/ 2562479 w 3301416"/>
                  <a:gd name="connsiteY3" fmla="*/ 3519663 h 4102522"/>
                  <a:gd name="connsiteX4" fmla="*/ 309777 w 3301416"/>
                  <a:gd name="connsiteY4" fmla="*/ 4102522 h 4102522"/>
                  <a:gd name="connsiteX5" fmla="*/ 0 w 3301416"/>
                  <a:gd name="connsiteY5" fmla="*/ 1761423 h 4102522"/>
                  <a:gd name="connsiteX0" fmla="*/ 0 w 3301416"/>
                  <a:gd name="connsiteY0" fmla="*/ 1761423 h 4107512"/>
                  <a:gd name="connsiteX1" fmla="*/ 1674796 w 3301416"/>
                  <a:gd name="connsiteY1" fmla="*/ 0 h 4107512"/>
                  <a:gd name="connsiteX2" fmla="*/ 3301416 w 3301416"/>
                  <a:gd name="connsiteY2" fmla="*/ 1776627 h 4107512"/>
                  <a:gd name="connsiteX3" fmla="*/ 2562479 w 3301416"/>
                  <a:gd name="connsiteY3" fmla="*/ 3519663 h 4107512"/>
                  <a:gd name="connsiteX4" fmla="*/ 344704 w 3301416"/>
                  <a:gd name="connsiteY4" fmla="*/ 4107512 h 4107512"/>
                  <a:gd name="connsiteX5" fmla="*/ 0 w 3301416"/>
                  <a:gd name="connsiteY5" fmla="*/ 1761423 h 410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1416" h="4107512">
                    <a:moveTo>
                      <a:pt x="0" y="1761423"/>
                    </a:moveTo>
                    <a:lnTo>
                      <a:pt x="1674796" y="0"/>
                    </a:lnTo>
                    <a:lnTo>
                      <a:pt x="3301416" y="1776627"/>
                    </a:lnTo>
                    <a:lnTo>
                      <a:pt x="2562479" y="3519663"/>
                    </a:lnTo>
                    <a:lnTo>
                      <a:pt x="344704" y="4107512"/>
                    </a:lnTo>
                    <a:lnTo>
                      <a:pt x="0" y="1761423"/>
                    </a:lnTo>
                    <a:close/>
                  </a:path>
                </a:pathLst>
              </a:custGeom>
              <a:solidFill>
                <a:srgbClr val="92BA3A">
                  <a:alpha val="1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육각형 5"/>
              <p:cNvSpPr/>
              <p:nvPr/>
            </p:nvSpPr>
            <p:spPr>
              <a:xfrm>
                <a:off x="1173092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3883260" y="1394411"/>
                <a:ext cx="0" cy="1867736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2737239" y="3412668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 flipV="1">
                <a:off x="3932718" y="3406501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stCxn id="29" idx="1"/>
              </p:cNvCxnSpPr>
              <p:nvPr/>
            </p:nvCxnSpPr>
            <p:spPr>
              <a:xfrm>
                <a:off x="2028960" y="2731200"/>
                <a:ext cx="1793483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>
                <a:off x="3932627" y="2731200"/>
                <a:ext cx="1787047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정오각형 34"/>
              <p:cNvSpPr/>
              <p:nvPr/>
            </p:nvSpPr>
            <p:spPr>
              <a:xfrm>
                <a:off x="2505875" y="1905590"/>
                <a:ext cx="2752824" cy="262173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정오각형 35"/>
              <p:cNvSpPr/>
              <p:nvPr/>
            </p:nvSpPr>
            <p:spPr>
              <a:xfrm>
                <a:off x="3098284" y="2539885"/>
                <a:ext cx="1549817" cy="147601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2247438" y="5433667"/>
                <a:ext cx="3282214" cy="442762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9383" y="5518093"/>
                <a:ext cx="2465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>
                        <a:lumMod val="9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그래프의 제목을 입력해 주세요</a:t>
                </a:r>
              </a:p>
            </p:txBody>
          </p:sp>
          <p:sp>
            <p:nvSpPr>
              <p:cNvPr id="15" name="육각형 14"/>
              <p:cNvSpPr/>
              <p:nvPr/>
            </p:nvSpPr>
            <p:spPr>
              <a:xfrm>
                <a:off x="3495632" y="1027726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육각형 15"/>
              <p:cNvSpPr/>
              <p:nvPr/>
            </p:nvSpPr>
            <p:spPr>
              <a:xfrm>
                <a:off x="5836156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육각형 16"/>
              <p:cNvSpPr/>
              <p:nvPr/>
            </p:nvSpPr>
            <p:spPr>
              <a:xfrm>
                <a:off x="1831952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육각형 17"/>
              <p:cNvSpPr/>
              <p:nvPr/>
            </p:nvSpPr>
            <p:spPr>
              <a:xfrm>
                <a:off x="5174499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39622" y="1041182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친환경성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855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심미성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44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정보전달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75529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문제인식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22501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홍보성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13249" y="71665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25060" y="4555395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94366" y="455636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0530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95314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653273" y="2122247"/>
              <a:ext cx="2961349" cy="319825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6652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97499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19449" y="494110"/>
              <a:ext cx="4353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 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7054" y="5119053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30520" y="5119053"/>
              <a:ext cx="2749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105369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805091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76677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14123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07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17"/>
          <p:cNvSpPr/>
          <p:nvPr/>
        </p:nvSpPr>
        <p:spPr>
          <a:xfrm rot="10800000">
            <a:off x="0" y="-1"/>
            <a:ext cx="12192000" cy="1888580"/>
          </a:xfrm>
          <a:prstGeom prst="round2Same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4025" y="132749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 연구 개발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6966" y="597125"/>
            <a:ext cx="5444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채식에 대한 관심</a:t>
            </a:r>
            <a:r>
              <a:rPr lang="ko-KR" altLang="en-US" sz="28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비해</a:t>
            </a:r>
            <a:endParaRPr lang="en-US" altLang="ko-KR" sz="28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8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쉽사리 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도전하지 못하는 사람들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3284101" y="2161636"/>
            <a:ext cx="2811899" cy="322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966" y="2233544"/>
            <a:ext cx="4287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여기에 인터뷰 내용이나</a:t>
            </a:r>
            <a:endParaRPr lang="en-US" altLang="ko-KR" sz="2800">
              <a:solidFill>
                <a:srgbClr val="70AD4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8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강조할 텍스트 삽입해주세요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331" y="3226320"/>
            <a:ext cx="2354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- 00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남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직장인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5575035" y="2085436"/>
            <a:ext cx="2849274" cy="1899516"/>
            <a:chOff x="5911920" y="2085436"/>
            <a:chExt cx="2849274" cy="1899516"/>
          </a:xfrm>
        </p:grpSpPr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2834607919"/>
                </p:ext>
              </p:extLst>
            </p:nvPr>
          </p:nvGraphicFramePr>
          <p:xfrm>
            <a:off x="5911920" y="2085436"/>
            <a:ext cx="2849274" cy="1899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타원 24"/>
            <p:cNvSpPr/>
            <p:nvPr/>
          </p:nvSpPr>
          <p:spPr>
            <a:xfrm>
              <a:off x="6755435" y="2447627"/>
              <a:ext cx="1159932" cy="11599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03859" y="2628968"/>
              <a:ext cx="1063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채식 </a:t>
              </a:r>
              <a:endPara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인지율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03858" y="3093961"/>
              <a:ext cx="1063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92BA3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00.0%</a:t>
              </a:r>
              <a:endParaRPr lang="ko-KR" altLang="en-US">
                <a:solidFill>
                  <a:srgbClr val="92B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8158768" y="3035194"/>
            <a:ext cx="646771" cy="0"/>
          </a:xfrm>
          <a:prstGeom prst="line">
            <a:avLst/>
          </a:prstGeom>
          <a:ln w="41275" cap="rnd">
            <a:solidFill>
              <a:srgbClr val="D9D9D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7740805" y="599787"/>
            <a:ext cx="3543300" cy="799216"/>
            <a:chOff x="7055005" y="597125"/>
            <a:chExt cx="3543300" cy="799216"/>
          </a:xfrm>
        </p:grpSpPr>
        <p:sp>
          <p:nvSpPr>
            <p:cNvPr id="33" name="TextBox 32"/>
            <p:cNvSpPr txBox="1"/>
            <p:nvPr/>
          </p:nvSpPr>
          <p:spPr>
            <a:xfrm>
              <a:off x="7055005" y="597125"/>
              <a:ext cx="3543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설문 주제</a:t>
              </a:r>
              <a:r>
                <a:rPr lang="en-US" altLang="ko-KR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: </a:t>
              </a:r>
              <a:r>
                <a:rPr lang="en-US" altLang="ko-KR" sz="110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</a:t>
              </a:r>
              <a:endPara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55005" y="865928"/>
              <a:ext cx="3543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설문 인원 </a:t>
              </a:r>
              <a:r>
                <a:rPr lang="en-US" altLang="ko-KR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-</a:t>
              </a:r>
              <a:endPara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55005" y="1134731"/>
              <a:ext cx="3543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 기간 </a:t>
              </a:r>
              <a:r>
                <a:rPr lang="en-US" altLang="ko-KR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en-US" altLang="ko-KR" sz="110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</a:t>
              </a:r>
              <a:endPara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9641311" y="574058"/>
            <a:ext cx="0" cy="850675"/>
          </a:xfrm>
          <a:prstGeom prst="line">
            <a:avLst/>
          </a:prstGeom>
          <a:ln>
            <a:solidFill>
              <a:srgbClr val="92B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8539998" y="2085436"/>
            <a:ext cx="2849274" cy="1899516"/>
            <a:chOff x="8876883" y="2085436"/>
            <a:chExt cx="2849274" cy="1899516"/>
          </a:xfrm>
        </p:grpSpPr>
        <p:grpSp>
          <p:nvGrpSpPr>
            <p:cNvPr id="32" name="그룹 31"/>
            <p:cNvGrpSpPr/>
            <p:nvPr/>
          </p:nvGrpSpPr>
          <p:grpSpPr>
            <a:xfrm>
              <a:off x="8876883" y="2085436"/>
              <a:ext cx="2849274" cy="1899516"/>
              <a:chOff x="8876883" y="2161636"/>
              <a:chExt cx="2849274" cy="1899516"/>
            </a:xfrm>
          </p:grpSpPr>
          <p:graphicFrame>
            <p:nvGraphicFramePr>
              <p:cNvPr id="24" name="차트 23"/>
              <p:cNvGraphicFramePr/>
              <p:nvPr>
                <p:extLst>
                  <p:ext uri="{D42A27DB-BD31-4B8C-83A1-F6EECF244321}">
                    <p14:modId xmlns:p14="http://schemas.microsoft.com/office/powerpoint/2010/main" val="2387506382"/>
                  </p:ext>
                </p:extLst>
              </p:nvPr>
            </p:nvGraphicFramePr>
            <p:xfrm>
              <a:off x="8876883" y="2161636"/>
              <a:ext cx="2849274" cy="189951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6" name="타원 25"/>
              <p:cNvSpPr/>
              <p:nvPr/>
            </p:nvSpPr>
            <p:spPr>
              <a:xfrm>
                <a:off x="9721554" y="2523827"/>
                <a:ext cx="1159932" cy="1159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769978" y="2705168"/>
                <a:ext cx="1063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채식 </a:t>
                </a:r>
                <a:endPara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실행율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794190" y="3093961"/>
              <a:ext cx="1063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92BA3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00.0%</a:t>
              </a:r>
              <a:endParaRPr lang="ko-KR" altLang="en-US">
                <a:solidFill>
                  <a:srgbClr val="92B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56645" y="4082950"/>
            <a:ext cx="525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채식을 긍정적으로 생각하는 인원중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분의 </a:t>
            </a:r>
            <a:r>
              <a:rPr lang="en-US" altLang="ko-KR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인원만이 채식을 시도하거나 유지 중</a:t>
            </a:r>
            <a:endParaRPr lang="en-US" altLang="ko-KR">
              <a:solidFill>
                <a:srgbClr val="7F7F7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735700" y="4852196"/>
            <a:ext cx="5492905" cy="774221"/>
            <a:chOff x="5791200" y="5307131"/>
            <a:chExt cx="5492905" cy="774221"/>
          </a:xfrm>
        </p:grpSpPr>
        <p:grpSp>
          <p:nvGrpSpPr>
            <p:cNvPr id="45" name="그룹 44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2414" y="2167354"/>
                <a:ext cx="142419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어려울 것 같아요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23629" y="2167354"/>
                <a:ext cx="15817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메뉴 찾기 어려워요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023627" y="2167354"/>
                <a:ext cx="15817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유지하기 힘든 환경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944837" y="2167354"/>
                <a:ext cx="17393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해야할 이유를 몰라요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44840" y="2167354"/>
                <a:ext cx="17393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대체 식품이 부족해요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866051" y="2167354"/>
                <a:ext cx="1896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영양이 부족할거 같아요</a:t>
                </a:r>
              </a:p>
            </p:txBody>
          </p:sp>
        </p:grpSp>
      </p:grpSp>
      <p:cxnSp>
        <p:nvCxnSpPr>
          <p:cNvPr id="69" name="직선 연결선 68"/>
          <p:cNvCxnSpPr/>
          <p:nvPr/>
        </p:nvCxnSpPr>
        <p:spPr>
          <a:xfrm>
            <a:off x="4673644" y="3984952"/>
            <a:ext cx="0" cy="2289554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5881141" y="5875318"/>
            <a:ext cx="5251016" cy="369332"/>
            <a:chOff x="6193530" y="5959630"/>
            <a:chExt cx="5251016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6193530" y="5959630"/>
              <a:ext cx="525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채식에 대한 실행 동기를 저해하는 여러 요소들</a:t>
              </a:r>
              <a:endParaRPr lang="en-US" altLang="ko-KR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6252834" y="6053855"/>
              <a:ext cx="5132409" cy="169334"/>
              <a:chOff x="6288584" y="6053855"/>
              <a:chExt cx="5132409" cy="169334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6288584" y="6053855"/>
                <a:ext cx="169334" cy="16933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1251659" y="6053855"/>
                <a:ext cx="169334" cy="16933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706966" y="3867428"/>
            <a:ext cx="2981907" cy="2386956"/>
            <a:chOff x="706966" y="3829399"/>
            <a:chExt cx="2981907" cy="2386956"/>
          </a:xfrm>
        </p:grpSpPr>
        <p:sp>
          <p:nvSpPr>
            <p:cNvPr id="82" name="TextBox 81"/>
            <p:cNvSpPr txBox="1"/>
            <p:nvPr/>
          </p:nvSpPr>
          <p:spPr>
            <a:xfrm>
              <a:off x="706966" y="5395294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입력해 주세요</a:t>
              </a: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706966" y="3829399"/>
              <a:ext cx="2981907" cy="1364109"/>
              <a:chOff x="706966" y="2206271"/>
              <a:chExt cx="2981907" cy="1364109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706966" y="2206271"/>
                <a:ext cx="13484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입력해 주세요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06966" y="2508551"/>
                <a:ext cx="2981907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  <a:endPara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706966" y="5662549"/>
              <a:ext cx="2981907" cy="55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  <a:endPara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6D4B1D-1524-467F-A316-C7BC24DB0BAA}"/>
              </a:ext>
            </a:extLst>
          </p:cNvPr>
          <p:cNvSpPr txBox="1"/>
          <p:nvPr/>
        </p:nvSpPr>
        <p:spPr>
          <a:xfrm>
            <a:off x="3947284" y="-1304917"/>
            <a:ext cx="3500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게임할때도 좋은 장비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일반 사람들에게 헤드폰은 접근성이 떨어짐</a:t>
            </a:r>
          </a:p>
        </p:txBody>
      </p:sp>
    </p:spTree>
    <p:extLst>
      <p:ext uri="{BB962C8B-B14F-4D97-AF65-F5344CB8AC3E}">
        <p14:creationId xmlns:p14="http://schemas.microsoft.com/office/powerpoint/2010/main" val="32751062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킥고잉, 일상을 연결하는 브랜드 가치 담은 신규 BI 공개 – 스타트업 스토리 플랫폼 '플래텀(Platum)'">
            <a:extLst>
              <a:ext uri="{FF2B5EF4-FFF2-40B4-BE49-F238E27FC236}">
                <a16:creationId xmlns:a16="http://schemas.microsoft.com/office/drawing/2014/main" id="{CC31D996-FB84-438B-A93D-6FEB426F1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25604" r="8960"/>
          <a:stretch/>
        </p:blipFill>
        <p:spPr bwMode="auto">
          <a:xfrm>
            <a:off x="8876473" y="2008937"/>
            <a:ext cx="3111373" cy="7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70F9DC1E-7239-4D74-9A50-8D0DE45A73D7}"/>
              </a:ext>
            </a:extLst>
          </p:cNvPr>
          <p:cNvSpPr/>
          <p:nvPr/>
        </p:nvSpPr>
        <p:spPr>
          <a:xfrm>
            <a:off x="7899275" y="1496356"/>
            <a:ext cx="1310637" cy="1310637"/>
          </a:xfrm>
          <a:prstGeom prst="ellipse">
            <a:avLst/>
          </a:prstGeom>
          <a:solidFill>
            <a:srgbClr val="4B732F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B20964-833A-45A4-9F90-E70DE9099F6B}"/>
              </a:ext>
            </a:extLst>
          </p:cNvPr>
          <p:cNvSpPr/>
          <p:nvPr/>
        </p:nvSpPr>
        <p:spPr>
          <a:xfrm>
            <a:off x="449750" y="4375035"/>
            <a:ext cx="1310637" cy="1310637"/>
          </a:xfrm>
          <a:prstGeom prst="ellipse">
            <a:avLst/>
          </a:prstGeom>
          <a:solidFill>
            <a:srgbClr val="5E913B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 rot="20700000">
            <a:off x="621431" y="1393056"/>
            <a:ext cx="2592233" cy="4289097"/>
          </a:xfrm>
          <a:custGeom>
            <a:avLst/>
            <a:gdLst>
              <a:gd name="connsiteX0" fmla="*/ 0 w 1846507"/>
              <a:gd name="connsiteY0" fmla="*/ 1591979 h 3183957"/>
              <a:gd name="connsiteX1" fmla="*/ 923254 w 1846507"/>
              <a:gd name="connsiteY1" fmla="*/ 0 h 3183957"/>
              <a:gd name="connsiteX2" fmla="*/ 1846508 w 1846507"/>
              <a:gd name="connsiteY2" fmla="*/ 1591979 h 3183957"/>
              <a:gd name="connsiteX3" fmla="*/ 923254 w 1846507"/>
              <a:gd name="connsiteY3" fmla="*/ 3183958 h 3183957"/>
              <a:gd name="connsiteX4" fmla="*/ 0 w 1846507"/>
              <a:gd name="connsiteY4" fmla="*/ 1591979 h 3183957"/>
              <a:gd name="connsiteX0" fmla="*/ 97667 w 1944175"/>
              <a:gd name="connsiteY0" fmla="*/ 1591979 h 3216823"/>
              <a:gd name="connsiteX1" fmla="*/ 1020921 w 1944175"/>
              <a:gd name="connsiteY1" fmla="*/ 0 h 3216823"/>
              <a:gd name="connsiteX2" fmla="*/ 1944175 w 1944175"/>
              <a:gd name="connsiteY2" fmla="*/ 1591979 h 3216823"/>
              <a:gd name="connsiteX3" fmla="*/ 1020921 w 1944175"/>
              <a:gd name="connsiteY3" fmla="*/ 3183958 h 3216823"/>
              <a:gd name="connsiteX4" fmla="*/ 131288 w 1944175"/>
              <a:gd name="connsiteY4" fmla="*/ 2584580 h 3216823"/>
              <a:gd name="connsiteX5" fmla="*/ 97667 w 1944175"/>
              <a:gd name="connsiteY5" fmla="*/ 1591979 h 321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175" h="3216823">
                <a:moveTo>
                  <a:pt x="97667" y="1591979"/>
                </a:moveTo>
                <a:cubicBezTo>
                  <a:pt x="245939" y="1161216"/>
                  <a:pt x="511022" y="0"/>
                  <a:pt x="1020921" y="0"/>
                </a:cubicBezTo>
                <a:cubicBezTo>
                  <a:pt x="1530820" y="0"/>
                  <a:pt x="1944175" y="712753"/>
                  <a:pt x="1944175" y="1591979"/>
                </a:cubicBezTo>
                <a:cubicBezTo>
                  <a:pt x="1944175" y="2471205"/>
                  <a:pt x="1323069" y="3018525"/>
                  <a:pt x="1020921" y="3183958"/>
                </a:cubicBezTo>
                <a:cubicBezTo>
                  <a:pt x="718773" y="3349391"/>
                  <a:pt x="285164" y="2849910"/>
                  <a:pt x="131288" y="2584580"/>
                </a:cubicBezTo>
                <a:cubicBezTo>
                  <a:pt x="-22588" y="2319250"/>
                  <a:pt x="-50605" y="2022742"/>
                  <a:pt x="97667" y="1591979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2" name="그룹 21"/>
          <p:cNvGrpSpPr/>
          <p:nvPr/>
        </p:nvGrpSpPr>
        <p:grpSpPr>
          <a:xfrm>
            <a:off x="6249921" y="1375603"/>
            <a:ext cx="2945497" cy="4289097"/>
            <a:chOff x="4667133" y="1017256"/>
            <a:chExt cx="2209123" cy="3216823"/>
          </a:xfrm>
        </p:grpSpPr>
        <p:sp>
          <p:nvSpPr>
            <p:cNvPr id="56" name="타원 54"/>
            <p:cNvSpPr/>
            <p:nvPr/>
          </p:nvSpPr>
          <p:spPr>
            <a:xfrm rot="9900000">
              <a:off x="4667133" y="1017256"/>
              <a:ext cx="1944175" cy="3216823"/>
            </a:xfrm>
            <a:custGeom>
              <a:avLst/>
              <a:gdLst>
                <a:gd name="connsiteX0" fmla="*/ 0 w 1846507"/>
                <a:gd name="connsiteY0" fmla="*/ 1591979 h 3183957"/>
                <a:gd name="connsiteX1" fmla="*/ 923254 w 1846507"/>
                <a:gd name="connsiteY1" fmla="*/ 0 h 3183957"/>
                <a:gd name="connsiteX2" fmla="*/ 1846508 w 1846507"/>
                <a:gd name="connsiteY2" fmla="*/ 1591979 h 3183957"/>
                <a:gd name="connsiteX3" fmla="*/ 923254 w 1846507"/>
                <a:gd name="connsiteY3" fmla="*/ 3183958 h 3183957"/>
                <a:gd name="connsiteX4" fmla="*/ 0 w 1846507"/>
                <a:gd name="connsiteY4" fmla="*/ 1591979 h 3183957"/>
                <a:gd name="connsiteX0" fmla="*/ 97667 w 1944175"/>
                <a:gd name="connsiteY0" fmla="*/ 1591979 h 3216823"/>
                <a:gd name="connsiteX1" fmla="*/ 1020921 w 1944175"/>
                <a:gd name="connsiteY1" fmla="*/ 0 h 3216823"/>
                <a:gd name="connsiteX2" fmla="*/ 1944175 w 1944175"/>
                <a:gd name="connsiteY2" fmla="*/ 1591979 h 3216823"/>
                <a:gd name="connsiteX3" fmla="*/ 1020921 w 1944175"/>
                <a:gd name="connsiteY3" fmla="*/ 3183958 h 3216823"/>
                <a:gd name="connsiteX4" fmla="*/ 131288 w 1944175"/>
                <a:gd name="connsiteY4" fmla="*/ 2584580 h 3216823"/>
                <a:gd name="connsiteX5" fmla="*/ 97667 w 1944175"/>
                <a:gd name="connsiteY5" fmla="*/ 1591979 h 32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175" h="3216823">
                  <a:moveTo>
                    <a:pt x="97667" y="1591979"/>
                  </a:moveTo>
                  <a:cubicBezTo>
                    <a:pt x="245939" y="1161216"/>
                    <a:pt x="511022" y="0"/>
                    <a:pt x="1020921" y="0"/>
                  </a:cubicBezTo>
                  <a:cubicBezTo>
                    <a:pt x="1530820" y="0"/>
                    <a:pt x="1944175" y="712753"/>
                    <a:pt x="1944175" y="1591979"/>
                  </a:cubicBezTo>
                  <a:cubicBezTo>
                    <a:pt x="1944175" y="2471205"/>
                    <a:pt x="1323069" y="3018525"/>
                    <a:pt x="1020921" y="3183958"/>
                  </a:cubicBezTo>
                  <a:cubicBezTo>
                    <a:pt x="718773" y="3349391"/>
                    <a:pt x="285164" y="2849910"/>
                    <a:pt x="131288" y="2584580"/>
                  </a:cubicBezTo>
                  <a:cubicBezTo>
                    <a:pt x="-22588" y="2319250"/>
                    <a:pt x="-50605" y="2022742"/>
                    <a:pt x="97667" y="1591979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926960" y="1208678"/>
              <a:ext cx="1949296" cy="2114030"/>
              <a:chOff x="657856" y="1208678"/>
              <a:chExt cx="1949296" cy="2114030"/>
            </a:xfrm>
          </p:grpSpPr>
          <p:sp>
            <p:nvSpPr>
              <p:cNvPr id="26" name="타원 25"/>
              <p:cNvSpPr/>
              <p:nvPr/>
            </p:nvSpPr>
            <p:spPr>
              <a:xfrm rot="900000">
                <a:off x="901764" y="1208678"/>
                <a:ext cx="252868" cy="3600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62936" y="1905099"/>
                <a:ext cx="1944216" cy="34624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킥고잉</a:t>
                </a:r>
                <a:endPara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57856" y="2499742"/>
                <a:ext cx="1568936" cy="822966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Lorem ipsum dolor sit amet, consectetuer adipiscing elit. Maecenas porttitor congue massa. Fusce posuere, magna sed pulvinar ultricies, purus lectus malesuada libero, sit amet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commodo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magna</a:t>
                </a:r>
              </a:p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eros quis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urna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34944" y="1245988"/>
                <a:ext cx="576064" cy="28474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6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BB102C"/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02</a:t>
                </a:r>
                <a:endParaRPr lang="ko-KR" altLang="en-US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8826722" y="5577950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Image 02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0650" y="1648286"/>
            <a:ext cx="2599061" cy="2818706"/>
            <a:chOff x="583119" y="1208678"/>
            <a:chExt cx="1949296" cy="2114030"/>
          </a:xfrm>
        </p:grpSpPr>
        <p:sp>
          <p:nvSpPr>
            <p:cNvPr id="41" name="타원 40"/>
            <p:cNvSpPr/>
            <p:nvPr/>
          </p:nvSpPr>
          <p:spPr>
            <a:xfrm rot="900000">
              <a:off x="806707" y="1208678"/>
              <a:ext cx="252868" cy="360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8199" y="1905099"/>
              <a:ext cx="1944216" cy="346249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충전 돼지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3119" y="2499742"/>
              <a:ext cx="1568936" cy="82296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Lorem ipsum dolor sit amet, consectetuer adipiscing elit. Maecenas porttitor congue massa. Fusce posuere, magna sed pulvinar ultricies, purus lectus malesuada libero, sit amet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commodo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magna</a:t>
              </a:r>
            </a:p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eros quis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urna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9887" y="1245988"/>
              <a:ext cx="576064" cy="28474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01</a:t>
              </a:r>
              <a:endParaRPr lang="ko-KR" altLang="en-US" sz="18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8779260" y="2134858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425301" y="5577950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Image 01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3360076" y="2134858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194558-31F1-4FEF-921C-0F60236B9A57}"/>
              </a:ext>
            </a:extLst>
          </p:cNvPr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6A7AF30-5EF7-4345-AD61-993A656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172" y="3229948"/>
            <a:ext cx="2493725" cy="1848474"/>
          </a:xfrm>
          <a:prstGeom prst="rect">
            <a:avLst/>
          </a:prstGeom>
          <a:noFill/>
          <a:ln w="158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충전돼지 - 보조배터리 대여(공유) 서비스 - Google Play 앱">
            <a:extLst>
              <a:ext uri="{FF2B5EF4-FFF2-40B4-BE49-F238E27FC236}">
                <a16:creationId xmlns:a16="http://schemas.microsoft.com/office/drawing/2014/main" id="{25B61A27-B7EE-464A-9F38-AEF754843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b="17406"/>
          <a:stretch/>
        </p:blipFill>
        <p:spPr bwMode="auto">
          <a:xfrm>
            <a:off x="3439389" y="1865803"/>
            <a:ext cx="2612838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O | '전동킥보드'가 '전기자전거'를 꿈꾸게 된 사연">
            <a:extLst>
              <a:ext uri="{FF2B5EF4-FFF2-40B4-BE49-F238E27FC236}">
                <a16:creationId xmlns:a16="http://schemas.microsoft.com/office/drawing/2014/main" id="{64543891-9254-4B51-A6C7-48D93CC4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813" y="3229948"/>
            <a:ext cx="2902692" cy="1935128"/>
          </a:xfrm>
          <a:prstGeom prst="rect">
            <a:avLst/>
          </a:prstGeom>
          <a:noFill/>
          <a:ln w="158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99B488-3B4A-4913-84E3-A99B9B440A6D}"/>
              </a:ext>
            </a:extLst>
          </p:cNvPr>
          <p:cNvSpPr txBox="1"/>
          <p:nvPr/>
        </p:nvSpPr>
        <p:spPr>
          <a:xfrm>
            <a:off x="174025" y="132749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연구 및 사례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84CF37-4FF1-4DC3-BC7B-B00D727A47E7}"/>
              </a:ext>
            </a:extLst>
          </p:cNvPr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4157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6E2281-601C-435D-9CE6-FBE836DF4004}"/>
              </a:ext>
            </a:extLst>
          </p:cNvPr>
          <p:cNvSpPr txBox="1"/>
          <p:nvPr/>
        </p:nvSpPr>
        <p:spPr>
          <a:xfrm>
            <a:off x="3897464" y="835722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always 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92F11-0051-466E-A32E-28F3C64D906C}"/>
              </a:ext>
            </a:extLst>
          </p:cNvPr>
          <p:cNvSpPr txBox="1"/>
          <p:nvPr/>
        </p:nvSpPr>
        <p:spPr>
          <a:xfrm>
            <a:off x="6778190" y="5451546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F29E-5AC9-4882-95D4-6FE1EF049EA1}"/>
              </a:ext>
            </a:extLst>
          </p:cNvPr>
          <p:cNvSpPr txBox="1"/>
          <p:nvPr/>
        </p:nvSpPr>
        <p:spPr>
          <a:xfrm>
            <a:off x="3907348" y="113779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 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 from plastic cups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3C2E-3B6D-4F38-9B60-978F1DD8D071}"/>
              </a:ext>
            </a:extLst>
          </p:cNvPr>
          <p:cNvSpPr txBox="1"/>
          <p:nvPr/>
        </p:nvSpPr>
        <p:spPr>
          <a:xfrm>
            <a:off x="6778190" y="575932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6CA957-103F-48FC-BBD2-6458E7F78892}"/>
              </a:ext>
            </a:extLst>
          </p:cNvPr>
          <p:cNvSpPr/>
          <p:nvPr/>
        </p:nvSpPr>
        <p:spPr>
          <a:xfrm>
            <a:off x="3807332" y="97139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769A2-92D8-4B33-8317-7BC2A8107366}"/>
              </a:ext>
            </a:extLst>
          </p:cNvPr>
          <p:cNvSpPr/>
          <p:nvPr/>
        </p:nvSpPr>
        <p:spPr>
          <a:xfrm>
            <a:off x="6657212" y="559673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3EC48-A8B9-46B2-AC8B-AA52C0563F00}"/>
              </a:ext>
            </a:extLst>
          </p:cNvPr>
          <p:cNvSpPr txBox="1"/>
          <p:nvPr/>
        </p:nvSpPr>
        <p:spPr>
          <a:xfrm>
            <a:off x="174025" y="132749"/>
            <a:ext cx="1653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 및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7D2C6-40F0-4963-B728-A69C36C31B67}"/>
              </a:ext>
            </a:extLst>
          </p:cNvPr>
          <p:cNvSpPr txBox="1"/>
          <p:nvPr/>
        </p:nvSpPr>
        <p:spPr>
          <a:xfrm>
            <a:off x="5919414" y="-1685339"/>
            <a:ext cx="6216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음향기기가 당장 필요한 사람 </a:t>
            </a:r>
            <a:r>
              <a:rPr lang="en-US" altLang="ko-KR"/>
              <a:t>– </a:t>
            </a:r>
            <a:r>
              <a:rPr lang="ko-KR" altLang="en-US"/>
              <a:t>제일 그럴듯하지만 제일 비중이 적을 것 같은 니즈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왜냐면 핸드폰 배터리가 없다고 보조배터리 스테이션을 굳이 찾는 경우는 잘 없다고 생각됌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청음샵을 굳이 갈 정도로 관심이 있진 않지만 음향기기에 관심이 있는사람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본인 기기보다 고품질의 장비를 경험해보고 싶은 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여러 기기를 편리하게 비교해보고 체험해볼 수 있는 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노래를 들음으로써 휴식을 취하고 싶은 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호기심 및 데이트 수단</a:t>
            </a:r>
            <a:endParaRPr lang="en-US" altLang="ko-KR"/>
          </a:p>
        </p:txBody>
      </p:sp>
      <p:pic>
        <p:nvPicPr>
          <p:cNvPr id="18" name="Picture 2" descr="Premium Photo | Afro-american passenger man in subway train, using mobile  phone, listens to music with wireless headphones in transportation">
            <a:extLst>
              <a:ext uri="{FF2B5EF4-FFF2-40B4-BE49-F238E27FC236}">
                <a16:creationId xmlns:a16="http://schemas.microsoft.com/office/drawing/2014/main" id="{3BC62BA3-4A9D-4452-AE20-446B5A6A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09" y="1644653"/>
            <a:ext cx="4498682" cy="299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143 Girl Earphones Subway Stock Photos, Pictures &amp; Royalty-Free Images -  iStock">
            <a:extLst>
              <a:ext uri="{FF2B5EF4-FFF2-40B4-BE49-F238E27FC236}">
                <a16:creationId xmlns:a16="http://schemas.microsoft.com/office/drawing/2014/main" id="{E577C71C-8B5D-4E59-82E4-307017567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3"/>
          <a:stretch/>
        </p:blipFill>
        <p:spPr bwMode="auto">
          <a:xfrm>
            <a:off x="8391606" y="3177531"/>
            <a:ext cx="3990894" cy="31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27AFFF2-CFD4-4D74-8803-909C5A001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1998275" y="3704411"/>
            <a:ext cx="4123855" cy="2532212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B06FDD-B85A-4C56-8F0B-CDAC33C3A43D}"/>
              </a:ext>
            </a:extLst>
          </p:cNvPr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6E2281-601C-435D-9CE6-FBE836DF4004}"/>
              </a:ext>
            </a:extLst>
          </p:cNvPr>
          <p:cNvSpPr txBox="1"/>
          <p:nvPr/>
        </p:nvSpPr>
        <p:spPr>
          <a:xfrm>
            <a:off x="935189" y="711897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always 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92F11-0051-466E-A32E-28F3C64D906C}"/>
              </a:ext>
            </a:extLst>
          </p:cNvPr>
          <p:cNvSpPr txBox="1"/>
          <p:nvPr/>
        </p:nvSpPr>
        <p:spPr>
          <a:xfrm>
            <a:off x="5203897" y="1619020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F29E-5AC9-4882-95D4-6FE1EF049EA1}"/>
              </a:ext>
            </a:extLst>
          </p:cNvPr>
          <p:cNvSpPr txBox="1"/>
          <p:nvPr/>
        </p:nvSpPr>
        <p:spPr>
          <a:xfrm>
            <a:off x="945073" y="101396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 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 from plastic cups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3C2E-3B6D-4F38-9B60-978F1DD8D071}"/>
              </a:ext>
            </a:extLst>
          </p:cNvPr>
          <p:cNvSpPr txBox="1"/>
          <p:nvPr/>
        </p:nvSpPr>
        <p:spPr>
          <a:xfrm>
            <a:off x="5203897" y="192679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6CA957-103F-48FC-BBD2-6458E7F78892}"/>
              </a:ext>
            </a:extLst>
          </p:cNvPr>
          <p:cNvSpPr/>
          <p:nvPr/>
        </p:nvSpPr>
        <p:spPr>
          <a:xfrm>
            <a:off x="845057" y="847567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769A2-92D8-4B33-8317-7BC2A8107366}"/>
              </a:ext>
            </a:extLst>
          </p:cNvPr>
          <p:cNvSpPr/>
          <p:nvPr/>
        </p:nvSpPr>
        <p:spPr>
          <a:xfrm>
            <a:off x="5082919" y="1764206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3EC48-A8B9-46B2-AC8B-AA52C0563F00}"/>
              </a:ext>
            </a:extLst>
          </p:cNvPr>
          <p:cNvSpPr txBox="1"/>
          <p:nvPr/>
        </p:nvSpPr>
        <p:spPr>
          <a:xfrm>
            <a:off x="174025" y="132749"/>
            <a:ext cx="1653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 및 효과</a:t>
            </a:r>
          </a:p>
        </p:txBody>
      </p:sp>
      <p:pic>
        <p:nvPicPr>
          <p:cNvPr id="18" name="Picture 2" descr="Premium Photo | Afro-american passenger man in subway train, using mobile  phone, listens to music with wireless headphones in transportation">
            <a:extLst>
              <a:ext uri="{FF2B5EF4-FFF2-40B4-BE49-F238E27FC236}">
                <a16:creationId xmlns:a16="http://schemas.microsoft.com/office/drawing/2014/main" id="{3BC62BA3-4A9D-4452-AE20-446B5A6A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4" y="1520828"/>
            <a:ext cx="3479921" cy="23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27AFFF2-CFD4-4D74-8803-909C5A001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4862747" y="2296129"/>
            <a:ext cx="3909778" cy="2400760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95149-1DA1-4ADA-B5B9-1F202C5C38B7}"/>
              </a:ext>
            </a:extLst>
          </p:cNvPr>
          <p:cNvSpPr/>
          <p:nvPr/>
        </p:nvSpPr>
        <p:spPr>
          <a:xfrm>
            <a:off x="8963025" y="-6175"/>
            <a:ext cx="3228975" cy="6858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94436-41D6-4405-AD70-058D0F1A40E1}"/>
              </a:ext>
            </a:extLst>
          </p:cNvPr>
          <p:cNvSpPr txBox="1"/>
          <p:nvPr/>
        </p:nvSpPr>
        <p:spPr>
          <a:xfrm>
            <a:off x="8894041" y="1046548"/>
            <a:ext cx="33669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이어폰은 음향기기라는 분명한 목적성을 가진 제품이지만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음향 전문기업일지라도 주변에서 흔하지 않은 브랜드라면 음향 전문이 아니지만 검증된 기업의 제품을 택한다는 응답을 다수 얻었다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체험을 통하지 않고 구매를 하는 행태로 이어지기도 하며 서비스센터가 흔한 브랜드를 택하는 행태로 이어지기도 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같은 행태들은 무선 이어폰의 대중화로 높아진 가격대로 인해 소모품이라는 개념보다 ‘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가전’을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산다는 느낌이 브랜드에 대한 의존도로 나타나는 것으로 추론된다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7CA81D-74D0-45AA-8C0C-11EF1C69911F}"/>
              </a:ext>
            </a:extLst>
          </p:cNvPr>
          <p:cNvSpPr txBox="1"/>
          <p:nvPr/>
        </p:nvSpPr>
        <p:spPr>
          <a:xfrm>
            <a:off x="9082086" y="41206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음향기기 접근성증가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음향시장 파이증가</a:t>
            </a:r>
          </a:p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취향 데이터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음질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홍보 및 신제품 홍보 효과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4FA17-C00A-46CF-AA71-AE878E8622DD}"/>
              </a:ext>
            </a:extLst>
          </p:cNvPr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86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smiling woman wearing blue floral blaz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769" y="754878"/>
            <a:ext cx="2240028" cy="2240028"/>
          </a:xfrm>
          <a:custGeom>
            <a:avLst/>
            <a:gdLst>
              <a:gd name="connsiteX0" fmla="*/ 1102754 w 2205508"/>
              <a:gd name="connsiteY0" fmla="*/ 0 h 2205508"/>
              <a:gd name="connsiteX1" fmla="*/ 2205508 w 2205508"/>
              <a:gd name="connsiteY1" fmla="*/ 1102754 h 2205508"/>
              <a:gd name="connsiteX2" fmla="*/ 1102754 w 2205508"/>
              <a:gd name="connsiteY2" fmla="*/ 2205508 h 2205508"/>
              <a:gd name="connsiteX3" fmla="*/ 0 w 2205508"/>
              <a:gd name="connsiteY3" fmla="*/ 1102754 h 2205508"/>
              <a:gd name="connsiteX4" fmla="*/ 1102754 w 2205508"/>
              <a:gd name="connsiteY4" fmla="*/ 0 h 22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08" h="2205508">
                <a:moveTo>
                  <a:pt x="1102754" y="0"/>
                </a:moveTo>
                <a:cubicBezTo>
                  <a:pt x="1711788" y="0"/>
                  <a:pt x="2205508" y="493720"/>
                  <a:pt x="2205508" y="1102754"/>
                </a:cubicBezTo>
                <a:cubicBezTo>
                  <a:pt x="2205508" y="1711788"/>
                  <a:pt x="1711788" y="2205508"/>
                  <a:pt x="1102754" y="2205508"/>
                </a:cubicBezTo>
                <a:cubicBezTo>
                  <a:pt x="493720" y="2205508"/>
                  <a:pt x="0" y="1711788"/>
                  <a:pt x="0" y="1102754"/>
                </a:cubicBezTo>
                <a:cubicBezTo>
                  <a:pt x="0" y="493720"/>
                  <a:pt x="493720" y="0"/>
                  <a:pt x="1102754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0">
            <a:gradFill flip="none" rotWithShape="1">
              <a:gsLst>
                <a:gs pos="1000">
                  <a:schemeClr val="bg1"/>
                </a:gs>
                <a:gs pos="100000">
                  <a:srgbClr val="70AD47"/>
                </a:gs>
              </a:gsLst>
              <a:lin ang="13500000" scaled="1"/>
              <a:tileRect/>
            </a:gradFill>
          </a:ln>
        </p:spPr>
      </p:pic>
      <p:sp>
        <p:nvSpPr>
          <p:cNvPr id="4" name="TextBox 3"/>
          <p:cNvSpPr txBox="1"/>
          <p:nvPr/>
        </p:nvSpPr>
        <p:spPr>
          <a:xfrm>
            <a:off x="174025" y="132749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시나리오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34190" y="930275"/>
            <a:ext cx="332093" cy="33209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69" y="978216"/>
            <a:ext cx="404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0120" y="3127982"/>
            <a:ext cx="10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환 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589" y="3478264"/>
            <a:ext cx="23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02184" y="3920661"/>
            <a:ext cx="1815646" cy="888447"/>
            <a:chOff x="902184" y="3834023"/>
            <a:chExt cx="1815646" cy="888447"/>
          </a:xfrm>
        </p:grpSpPr>
        <p:sp>
          <p:nvSpPr>
            <p:cNvPr id="24" name="TextBox 23"/>
            <p:cNvSpPr txBox="1"/>
            <p:nvPr/>
          </p:nvSpPr>
          <p:spPr>
            <a:xfrm>
              <a:off x="902184" y="3838627"/>
              <a:ext cx="711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1657" y="3834023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84" y="4151008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gender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1657" y="4146404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2184" y="4460860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9667" y="4456256"/>
              <a:ext cx="728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 거주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18104" y="4232727"/>
            <a:ext cx="2269763" cy="2601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589" y="5137427"/>
            <a:ext cx="2887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필요하다 생각하지만</a:t>
            </a:r>
            <a:r>
              <a:rPr lang="en-US" altLang="ko-KR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접근성이 떨어지니까</a:t>
            </a:r>
            <a:endParaRPr lang="en-US" altLang="ko-KR" sz="20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실천하기가 어려워요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803650" y="213360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3650" y="76835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805728" y="2385106"/>
            <a:ext cx="0" cy="3773715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99900" y="2580335"/>
            <a:ext cx="47768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enim. Fusce est. Vivamus a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3966005" y="4161912"/>
            <a:ext cx="4647713" cy="975900"/>
          </a:xfrm>
          <a:prstGeom prst="snip1Rect">
            <a:avLst/>
          </a:prstGeom>
          <a:solidFill>
            <a:srgbClr val="92B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962829" y="4178310"/>
            <a:ext cx="46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endParaRPr lang="ko-KR" altLang="en-US" sz="9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9901" y="3827896"/>
            <a:ext cx="83525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NEEDS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99900" y="5437509"/>
            <a:ext cx="48480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Vivamus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9900" y="5160280"/>
            <a:ext cx="97052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SOLUTION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97995" y="2380703"/>
            <a:ext cx="2970541" cy="796451"/>
            <a:chOff x="8897995" y="2507943"/>
            <a:chExt cx="2970541" cy="796451"/>
          </a:xfrm>
        </p:grpSpPr>
        <p:grpSp>
          <p:nvGrpSpPr>
            <p:cNvPr id="12" name="그룹 11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연결선 7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Q1.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7995" y="3379821"/>
            <a:ext cx="2970541" cy="796451"/>
            <a:chOff x="8897995" y="2507943"/>
            <a:chExt cx="2970541" cy="796451"/>
          </a:xfrm>
        </p:grpSpPr>
        <p:grpSp>
          <p:nvGrpSpPr>
            <p:cNvPr id="61" name="그룹 60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4" name="직선 연결선 63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Q2.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디자인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897995" y="4378939"/>
            <a:ext cx="2970541" cy="796451"/>
            <a:chOff x="8897995" y="2507943"/>
            <a:chExt cx="2970541" cy="796451"/>
          </a:xfrm>
        </p:grpSpPr>
        <p:grpSp>
          <p:nvGrpSpPr>
            <p:cNvPr id="79" name="그룹 78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Q3. 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착용감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897995" y="5378058"/>
            <a:ext cx="2970541" cy="796451"/>
            <a:chOff x="8897995" y="2507943"/>
            <a:chExt cx="2970541" cy="796451"/>
          </a:xfrm>
        </p:grpSpPr>
        <p:grpSp>
          <p:nvGrpSpPr>
            <p:cNvPr id="97" name="그룹 96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964643" y="2825124"/>
                  <a:ext cx="629863" cy="115504"/>
                </a:xfrm>
                <a:prstGeom prst="rect">
                  <a:avLst/>
                </a:prstGeom>
                <a:solidFill>
                  <a:srgbClr val="4B73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0" name="직선 연결선 99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타원 100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Q4.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총평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066758" y="982475"/>
            <a:ext cx="7801778" cy="981807"/>
            <a:chOff x="3928960" y="982475"/>
            <a:chExt cx="7801778" cy="981807"/>
          </a:xfrm>
        </p:grpSpPr>
        <p:grpSp>
          <p:nvGrpSpPr>
            <p:cNvPr id="22" name="그룹 21"/>
            <p:cNvGrpSpPr/>
            <p:nvPr/>
          </p:nvGrpSpPr>
          <p:grpSpPr>
            <a:xfrm>
              <a:off x="4107608" y="982475"/>
              <a:ext cx="7623130" cy="981807"/>
              <a:chOff x="4107608" y="982475"/>
              <a:chExt cx="7623130" cy="9818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07608" y="1040625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7608" y="1533320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929267" y="98247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929267" y="153339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928960" y="1107985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28960" y="1594200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62395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smiling woman wearing blue floral blaz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769" y="754878"/>
            <a:ext cx="2240028" cy="2240028"/>
          </a:xfrm>
          <a:custGeom>
            <a:avLst/>
            <a:gdLst>
              <a:gd name="connsiteX0" fmla="*/ 1102754 w 2205508"/>
              <a:gd name="connsiteY0" fmla="*/ 0 h 2205508"/>
              <a:gd name="connsiteX1" fmla="*/ 2205508 w 2205508"/>
              <a:gd name="connsiteY1" fmla="*/ 1102754 h 2205508"/>
              <a:gd name="connsiteX2" fmla="*/ 1102754 w 2205508"/>
              <a:gd name="connsiteY2" fmla="*/ 2205508 h 2205508"/>
              <a:gd name="connsiteX3" fmla="*/ 0 w 2205508"/>
              <a:gd name="connsiteY3" fmla="*/ 1102754 h 2205508"/>
              <a:gd name="connsiteX4" fmla="*/ 1102754 w 2205508"/>
              <a:gd name="connsiteY4" fmla="*/ 0 h 22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08" h="2205508">
                <a:moveTo>
                  <a:pt x="1102754" y="0"/>
                </a:moveTo>
                <a:cubicBezTo>
                  <a:pt x="1711788" y="0"/>
                  <a:pt x="2205508" y="493720"/>
                  <a:pt x="2205508" y="1102754"/>
                </a:cubicBezTo>
                <a:cubicBezTo>
                  <a:pt x="2205508" y="1711788"/>
                  <a:pt x="1711788" y="2205508"/>
                  <a:pt x="1102754" y="2205508"/>
                </a:cubicBezTo>
                <a:cubicBezTo>
                  <a:pt x="493720" y="2205508"/>
                  <a:pt x="0" y="1711788"/>
                  <a:pt x="0" y="1102754"/>
                </a:cubicBezTo>
                <a:cubicBezTo>
                  <a:pt x="0" y="493720"/>
                  <a:pt x="493720" y="0"/>
                  <a:pt x="1102754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0">
            <a:gradFill flip="none" rotWithShape="1">
              <a:gsLst>
                <a:gs pos="1000">
                  <a:schemeClr val="bg1"/>
                </a:gs>
                <a:gs pos="100000">
                  <a:srgbClr val="70AD47"/>
                </a:gs>
              </a:gsLst>
              <a:lin ang="13500000" scaled="1"/>
              <a:tileRect/>
            </a:gradFill>
          </a:ln>
        </p:spPr>
      </p:pic>
      <p:sp>
        <p:nvSpPr>
          <p:cNvPr id="4" name="TextBox 3"/>
          <p:cNvSpPr txBox="1"/>
          <p:nvPr/>
        </p:nvSpPr>
        <p:spPr>
          <a:xfrm>
            <a:off x="174025" y="132749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시나리오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34190" y="930275"/>
            <a:ext cx="332093" cy="33209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69" y="978216"/>
            <a:ext cx="404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0120" y="3127982"/>
            <a:ext cx="10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환 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589" y="3478264"/>
            <a:ext cx="23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02184" y="3920661"/>
            <a:ext cx="1815646" cy="888447"/>
            <a:chOff x="902184" y="3834023"/>
            <a:chExt cx="1815646" cy="888447"/>
          </a:xfrm>
        </p:grpSpPr>
        <p:sp>
          <p:nvSpPr>
            <p:cNvPr id="24" name="TextBox 23"/>
            <p:cNvSpPr txBox="1"/>
            <p:nvPr/>
          </p:nvSpPr>
          <p:spPr>
            <a:xfrm>
              <a:off x="902184" y="3838627"/>
              <a:ext cx="711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1657" y="3834023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84" y="4151008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gender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1657" y="4146404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2184" y="4460860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9667" y="4456256"/>
              <a:ext cx="728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 거주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18104" y="4232727"/>
            <a:ext cx="2269763" cy="2601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589" y="5137427"/>
            <a:ext cx="2887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필요하다 생각하지만</a:t>
            </a:r>
            <a:r>
              <a:rPr lang="en-US" altLang="ko-KR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접근성이 떨어지니까</a:t>
            </a:r>
            <a:endParaRPr lang="en-US" altLang="ko-KR" sz="20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실천하기가 어려워요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803650" y="213360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3650" y="76835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805728" y="2385106"/>
            <a:ext cx="0" cy="3773715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99900" y="2580335"/>
            <a:ext cx="47768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enim. Fusce est. Vivamus a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3966005" y="4161912"/>
            <a:ext cx="4647713" cy="975900"/>
          </a:xfrm>
          <a:prstGeom prst="snip1Rect">
            <a:avLst/>
          </a:prstGeom>
          <a:solidFill>
            <a:srgbClr val="92B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962829" y="4178310"/>
            <a:ext cx="46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endParaRPr lang="ko-KR" altLang="en-US" sz="9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9901" y="3827896"/>
            <a:ext cx="83525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NEEDS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99900" y="5437509"/>
            <a:ext cx="48480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Vivamus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9900" y="5160280"/>
            <a:ext cx="97052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SOLUTION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97995" y="2380703"/>
            <a:ext cx="2970541" cy="796451"/>
            <a:chOff x="8897995" y="2507943"/>
            <a:chExt cx="2970541" cy="796451"/>
          </a:xfrm>
        </p:grpSpPr>
        <p:grpSp>
          <p:nvGrpSpPr>
            <p:cNvPr id="12" name="그룹 11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연결선 7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Q1.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7995" y="3379821"/>
            <a:ext cx="2970541" cy="796451"/>
            <a:chOff x="8897995" y="2507943"/>
            <a:chExt cx="2970541" cy="796451"/>
          </a:xfrm>
        </p:grpSpPr>
        <p:grpSp>
          <p:nvGrpSpPr>
            <p:cNvPr id="61" name="그룹 60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4" name="직선 연결선 63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Q2.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디자인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897995" y="4378939"/>
            <a:ext cx="2970541" cy="796451"/>
            <a:chOff x="8897995" y="2507943"/>
            <a:chExt cx="2970541" cy="796451"/>
          </a:xfrm>
        </p:grpSpPr>
        <p:grpSp>
          <p:nvGrpSpPr>
            <p:cNvPr id="79" name="그룹 78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Q3. 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착용감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897995" y="5378058"/>
            <a:ext cx="2970541" cy="796451"/>
            <a:chOff x="8897995" y="2507943"/>
            <a:chExt cx="2970541" cy="796451"/>
          </a:xfrm>
        </p:grpSpPr>
        <p:grpSp>
          <p:nvGrpSpPr>
            <p:cNvPr id="97" name="그룹 96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964643" y="2825124"/>
                  <a:ext cx="629863" cy="115504"/>
                </a:xfrm>
                <a:prstGeom prst="rect">
                  <a:avLst/>
                </a:prstGeom>
                <a:solidFill>
                  <a:srgbClr val="4B73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0" name="직선 연결선 99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타원 100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Q4.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총평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066758" y="982475"/>
            <a:ext cx="7801778" cy="981807"/>
            <a:chOff x="3928960" y="982475"/>
            <a:chExt cx="7801778" cy="981807"/>
          </a:xfrm>
        </p:grpSpPr>
        <p:grpSp>
          <p:nvGrpSpPr>
            <p:cNvPr id="22" name="그룹 21"/>
            <p:cNvGrpSpPr/>
            <p:nvPr/>
          </p:nvGrpSpPr>
          <p:grpSpPr>
            <a:xfrm>
              <a:off x="4107608" y="982475"/>
              <a:ext cx="7623130" cy="981807"/>
              <a:chOff x="4107608" y="982475"/>
              <a:chExt cx="7623130" cy="9818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07608" y="1040625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7608" y="1533320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929267" y="98247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929267" y="153339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928960" y="1107985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28960" y="1594200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505336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smiling woman wearing blue floral blaz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769" y="754878"/>
            <a:ext cx="2240028" cy="2240028"/>
          </a:xfrm>
          <a:custGeom>
            <a:avLst/>
            <a:gdLst>
              <a:gd name="connsiteX0" fmla="*/ 1102754 w 2205508"/>
              <a:gd name="connsiteY0" fmla="*/ 0 h 2205508"/>
              <a:gd name="connsiteX1" fmla="*/ 2205508 w 2205508"/>
              <a:gd name="connsiteY1" fmla="*/ 1102754 h 2205508"/>
              <a:gd name="connsiteX2" fmla="*/ 1102754 w 2205508"/>
              <a:gd name="connsiteY2" fmla="*/ 2205508 h 2205508"/>
              <a:gd name="connsiteX3" fmla="*/ 0 w 2205508"/>
              <a:gd name="connsiteY3" fmla="*/ 1102754 h 2205508"/>
              <a:gd name="connsiteX4" fmla="*/ 1102754 w 2205508"/>
              <a:gd name="connsiteY4" fmla="*/ 0 h 22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08" h="2205508">
                <a:moveTo>
                  <a:pt x="1102754" y="0"/>
                </a:moveTo>
                <a:cubicBezTo>
                  <a:pt x="1711788" y="0"/>
                  <a:pt x="2205508" y="493720"/>
                  <a:pt x="2205508" y="1102754"/>
                </a:cubicBezTo>
                <a:cubicBezTo>
                  <a:pt x="2205508" y="1711788"/>
                  <a:pt x="1711788" y="2205508"/>
                  <a:pt x="1102754" y="2205508"/>
                </a:cubicBezTo>
                <a:cubicBezTo>
                  <a:pt x="493720" y="2205508"/>
                  <a:pt x="0" y="1711788"/>
                  <a:pt x="0" y="1102754"/>
                </a:cubicBezTo>
                <a:cubicBezTo>
                  <a:pt x="0" y="493720"/>
                  <a:pt x="493720" y="0"/>
                  <a:pt x="1102754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0">
            <a:gradFill flip="none" rotWithShape="1">
              <a:gsLst>
                <a:gs pos="1000">
                  <a:schemeClr val="bg1"/>
                </a:gs>
                <a:gs pos="100000">
                  <a:srgbClr val="70AD47"/>
                </a:gs>
              </a:gsLst>
              <a:lin ang="13500000" scaled="1"/>
              <a:tileRect/>
            </a:gradFill>
          </a:ln>
        </p:spPr>
      </p:pic>
      <p:sp>
        <p:nvSpPr>
          <p:cNvPr id="4" name="TextBox 3"/>
          <p:cNvSpPr txBox="1"/>
          <p:nvPr/>
        </p:nvSpPr>
        <p:spPr>
          <a:xfrm>
            <a:off x="174025" y="132749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시나리오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34190" y="930275"/>
            <a:ext cx="332093" cy="33209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69" y="978216"/>
            <a:ext cx="404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0120" y="3127982"/>
            <a:ext cx="10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환 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589" y="3478264"/>
            <a:ext cx="23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02184" y="3920661"/>
            <a:ext cx="1815646" cy="888447"/>
            <a:chOff x="902184" y="3834023"/>
            <a:chExt cx="1815646" cy="888447"/>
          </a:xfrm>
        </p:grpSpPr>
        <p:sp>
          <p:nvSpPr>
            <p:cNvPr id="24" name="TextBox 23"/>
            <p:cNvSpPr txBox="1"/>
            <p:nvPr/>
          </p:nvSpPr>
          <p:spPr>
            <a:xfrm>
              <a:off x="902184" y="3838627"/>
              <a:ext cx="711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1657" y="3834023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84" y="4151008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gender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1657" y="4146404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2184" y="4460860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9667" y="4456256"/>
              <a:ext cx="728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 거주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18104" y="4232727"/>
            <a:ext cx="2269763" cy="2601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589" y="5137427"/>
            <a:ext cx="2887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필요하다 생각하지만</a:t>
            </a:r>
            <a:r>
              <a:rPr lang="en-US" altLang="ko-KR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접근성이 떨어지니까</a:t>
            </a:r>
            <a:endParaRPr lang="en-US" altLang="ko-KR" sz="20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실천하기가 어려워요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803650" y="213360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3650" y="76835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805728" y="2385106"/>
            <a:ext cx="0" cy="3773715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99900" y="2580335"/>
            <a:ext cx="47768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enim. Fusce est. Vivamus a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3966005" y="4161912"/>
            <a:ext cx="4647713" cy="975900"/>
          </a:xfrm>
          <a:prstGeom prst="snip1Rect">
            <a:avLst/>
          </a:prstGeom>
          <a:solidFill>
            <a:srgbClr val="92B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962829" y="4178310"/>
            <a:ext cx="46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endParaRPr lang="ko-KR" altLang="en-US" sz="9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9901" y="3827896"/>
            <a:ext cx="83525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NEEDS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99900" y="5437509"/>
            <a:ext cx="48480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Vivamus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9900" y="5160280"/>
            <a:ext cx="97052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SOLUTION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97995" y="2380703"/>
            <a:ext cx="2970541" cy="796451"/>
            <a:chOff x="8897995" y="2507943"/>
            <a:chExt cx="2970541" cy="796451"/>
          </a:xfrm>
        </p:grpSpPr>
        <p:grpSp>
          <p:nvGrpSpPr>
            <p:cNvPr id="12" name="그룹 11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연결선 7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Q1.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7995" y="3379821"/>
            <a:ext cx="2970541" cy="796451"/>
            <a:chOff x="8897995" y="2507943"/>
            <a:chExt cx="2970541" cy="796451"/>
          </a:xfrm>
        </p:grpSpPr>
        <p:grpSp>
          <p:nvGrpSpPr>
            <p:cNvPr id="61" name="그룹 60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4" name="직선 연결선 63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Q2.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디자인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897995" y="4378939"/>
            <a:ext cx="2970541" cy="796451"/>
            <a:chOff x="8897995" y="2507943"/>
            <a:chExt cx="2970541" cy="796451"/>
          </a:xfrm>
        </p:grpSpPr>
        <p:grpSp>
          <p:nvGrpSpPr>
            <p:cNvPr id="79" name="그룹 78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Q3. 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착용감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897995" y="5378058"/>
            <a:ext cx="2970541" cy="796451"/>
            <a:chOff x="8897995" y="2507943"/>
            <a:chExt cx="2970541" cy="796451"/>
          </a:xfrm>
        </p:grpSpPr>
        <p:grpSp>
          <p:nvGrpSpPr>
            <p:cNvPr id="97" name="그룹 96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964643" y="2825124"/>
                  <a:ext cx="629863" cy="115504"/>
                </a:xfrm>
                <a:prstGeom prst="rect">
                  <a:avLst/>
                </a:prstGeom>
                <a:solidFill>
                  <a:srgbClr val="4B73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0" name="직선 연결선 99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타원 100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Q4.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총평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066758" y="982475"/>
            <a:ext cx="7801778" cy="981807"/>
            <a:chOff x="3928960" y="982475"/>
            <a:chExt cx="7801778" cy="981807"/>
          </a:xfrm>
        </p:grpSpPr>
        <p:grpSp>
          <p:nvGrpSpPr>
            <p:cNvPr id="22" name="그룹 21"/>
            <p:cNvGrpSpPr/>
            <p:nvPr/>
          </p:nvGrpSpPr>
          <p:grpSpPr>
            <a:xfrm>
              <a:off x="4107608" y="982475"/>
              <a:ext cx="7623130" cy="981807"/>
              <a:chOff x="4107608" y="982475"/>
              <a:chExt cx="7623130" cy="9818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07608" y="1040625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7608" y="1533320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929267" y="98247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929267" y="153339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928960" y="1107985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28960" y="1594200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98470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2600</Words>
  <Application>Microsoft Office PowerPoint</Application>
  <PresentationFormat>와이드스크린</PresentationFormat>
  <Paragraphs>449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210 옴니고딕 050</vt:lpstr>
      <vt:lpstr>KoPubWorld돋움체 Bold</vt:lpstr>
      <vt:lpstr>KoPubWorld돋움체 Medium</vt:lpstr>
      <vt:lpstr>나눔고딕 ExtraBold</vt:lpstr>
      <vt:lpstr>나눔스퀘어</vt:lpstr>
      <vt:lpstr>나눔스퀘어 Bold</vt:lpstr>
      <vt:lpstr>나눔스퀘어 ExtraBold</vt:lpstr>
      <vt:lpstr>나눔스퀘어 Light</vt:lpstr>
      <vt:lpstr>아리따-돋움(TTF)-Bold</vt:lpstr>
      <vt:lpstr>아리따-돋움(TTF)-Medium</vt:lpstr>
      <vt:lpstr>아리따-돋움(TTF)-SemiBold</vt:lpstr>
      <vt:lpstr>함초롬돋움</vt:lpstr>
      <vt:lpstr>휴먼모음T</vt:lpstr>
      <vt:lpstr>Arial</vt:lpstr>
      <vt:lpstr>helvetica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박세은</dc:creator>
  <cp:lastModifiedBy>ADMIN</cp:lastModifiedBy>
  <cp:revision>116</cp:revision>
  <dcterms:created xsi:type="dcterms:W3CDTF">2020-05-14T09:07:58Z</dcterms:created>
  <dcterms:modified xsi:type="dcterms:W3CDTF">2022-03-23T19:44:15Z</dcterms:modified>
</cp:coreProperties>
</file>